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84" r:id="rId2"/>
    <p:sldMasterId id="2147483696" r:id="rId3"/>
  </p:sldMasterIdLst>
  <p:notesMasterIdLst>
    <p:notesMasterId r:id="rId17"/>
  </p:notesMasterIdLst>
  <p:handoutMasterIdLst>
    <p:handoutMasterId r:id="rId18"/>
  </p:handoutMasterIdLst>
  <p:sldIdLst>
    <p:sldId id="256" r:id="rId4"/>
    <p:sldId id="381" r:id="rId5"/>
    <p:sldId id="372" r:id="rId6"/>
    <p:sldId id="418" r:id="rId7"/>
    <p:sldId id="345" r:id="rId8"/>
    <p:sldId id="362" r:id="rId9"/>
    <p:sldId id="404" r:id="rId10"/>
    <p:sldId id="421" r:id="rId11"/>
    <p:sldId id="352" r:id="rId12"/>
    <p:sldId id="423" r:id="rId13"/>
    <p:sldId id="420" r:id="rId14"/>
    <p:sldId id="397" r:id="rId15"/>
    <p:sldId id="361" r:id="rId16"/>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75" autoAdjust="0"/>
  </p:normalViewPr>
  <p:slideViewPr>
    <p:cSldViewPr snapToGrid="0">
      <p:cViewPr varScale="1">
        <p:scale>
          <a:sx n="116" d="100"/>
          <a:sy n="116" d="100"/>
        </p:scale>
        <p:origin x="582" y="102"/>
      </p:cViewPr>
      <p:guideLst>
        <p:guide orient="horz" pos="1620"/>
        <p:guide pos="2880"/>
      </p:guideLst>
    </p:cSldViewPr>
  </p:slideViewPr>
  <p:notesTextViewPr>
    <p:cViewPr>
      <p:scale>
        <a:sx n="3" d="2"/>
        <a:sy n="3" d="2"/>
      </p:scale>
      <p:origin x="0" y="0"/>
    </p:cViewPr>
  </p:notesTextViewPr>
  <p:gridSpacing cx="997200" cy="997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5D22CB-AE53-41FA-B5E9-253E06F0CD8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8B0F4E-1114-4DA2-8D32-CB156575023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61AD589-548D-4D3B-8E64-339E5986FB12}" type="datetime1">
              <a:rPr lang="de-DE" smtClean="0"/>
              <a:t>02.03.2021</a:t>
            </a:fld>
            <a:endParaRPr lang="en-GB"/>
          </a:p>
        </p:txBody>
      </p:sp>
      <p:sp>
        <p:nvSpPr>
          <p:cNvPr id="4" name="Footer Placeholder 3">
            <a:extLst>
              <a:ext uri="{FF2B5EF4-FFF2-40B4-BE49-F238E27FC236}">
                <a16:creationId xmlns:a16="http://schemas.microsoft.com/office/drawing/2014/main" id="{E4D51750-D9DF-4680-83D8-B655A75CB63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B1655E4-9893-44B8-8FBF-47C8CCDBA05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67CAD5-39ED-422C-BA23-FAA7BBA0F7D4}" type="slidenum">
              <a:rPr lang="en-GB" smtClean="0"/>
              <a:t>‹#›</a:t>
            </a:fld>
            <a:endParaRPr lang="en-GB"/>
          </a:p>
        </p:txBody>
      </p:sp>
    </p:spTree>
    <p:extLst>
      <p:ext uri="{BB962C8B-B14F-4D97-AF65-F5344CB8AC3E}">
        <p14:creationId xmlns:p14="http://schemas.microsoft.com/office/powerpoint/2010/main" val="15655413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09993BB-C147-4F3E-B696-034556EE1E0D}" type="datetime1">
              <a:rPr lang="de-DE" smtClean="0"/>
              <a:t>02.03.2021</a:t>
            </a:fld>
            <a:endParaRPr lang="de-D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86D8EA4-167C-4566-BAD7-556DF7CD0AE3}" type="slidenum">
              <a:rPr lang="de-DE" smtClean="0"/>
              <a:t>‹#›</a:t>
            </a:fld>
            <a:endParaRPr lang="de-DE"/>
          </a:p>
        </p:txBody>
      </p:sp>
    </p:spTree>
    <p:extLst>
      <p:ext uri="{BB962C8B-B14F-4D97-AF65-F5344CB8AC3E}">
        <p14:creationId xmlns:p14="http://schemas.microsoft.com/office/powerpoint/2010/main" val="130656600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88C923A4-5283-47C6-AE0D-3D226586E0B0}" type="datetime1">
              <a:rPr lang="de-DE" smtClean="0"/>
              <a:t>02.03.2021</a:t>
            </a:fld>
            <a:endParaRPr lang="de-DE"/>
          </a:p>
        </p:txBody>
      </p:sp>
      <p:sp>
        <p:nvSpPr>
          <p:cNvPr id="5" name="Slide Number Placeholder 4"/>
          <p:cNvSpPr>
            <a:spLocks noGrp="1"/>
          </p:cNvSpPr>
          <p:nvPr>
            <p:ph type="sldNum" sz="quarter" idx="5"/>
          </p:nvPr>
        </p:nvSpPr>
        <p:spPr/>
        <p:txBody>
          <a:bodyPr/>
          <a:lstStyle/>
          <a:p>
            <a:fld id="{D86D8EA4-167C-4566-BAD7-556DF7CD0AE3}" type="slidenum">
              <a:rPr lang="de-DE" smtClean="0"/>
              <a:t>1</a:t>
            </a:fld>
            <a:endParaRPr lang="de-DE"/>
          </a:p>
        </p:txBody>
      </p:sp>
    </p:spTree>
    <p:extLst>
      <p:ext uri="{BB962C8B-B14F-4D97-AF65-F5344CB8AC3E}">
        <p14:creationId xmlns:p14="http://schemas.microsoft.com/office/powerpoint/2010/main" val="253255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6D8EA4-167C-4566-BAD7-556DF7CD0AE3}" type="slidenum">
              <a:rPr lang="de-DE" smtClean="0"/>
              <a:t>3</a:t>
            </a:fld>
            <a:endParaRPr lang="de-DE"/>
          </a:p>
        </p:txBody>
      </p:sp>
      <p:sp>
        <p:nvSpPr>
          <p:cNvPr id="5" name="Date Placeholder 4">
            <a:extLst>
              <a:ext uri="{FF2B5EF4-FFF2-40B4-BE49-F238E27FC236}">
                <a16:creationId xmlns:a16="http://schemas.microsoft.com/office/drawing/2014/main" id="{4CAF9479-4893-4F0C-BA8D-268E47A4D8BF}"/>
              </a:ext>
            </a:extLst>
          </p:cNvPr>
          <p:cNvSpPr>
            <a:spLocks noGrp="1"/>
          </p:cNvSpPr>
          <p:nvPr>
            <p:ph type="dt" idx="1"/>
          </p:nvPr>
        </p:nvSpPr>
        <p:spPr/>
        <p:txBody>
          <a:bodyPr/>
          <a:lstStyle/>
          <a:p>
            <a:fld id="{58E2582A-6AA2-4769-9141-503466BE7C08}" type="datetime1">
              <a:rPr lang="de-DE" smtClean="0"/>
              <a:t>02.03.2021</a:t>
            </a:fld>
            <a:endParaRPr lang="de-DE"/>
          </a:p>
        </p:txBody>
      </p:sp>
    </p:spTree>
    <p:extLst>
      <p:ext uri="{BB962C8B-B14F-4D97-AF65-F5344CB8AC3E}">
        <p14:creationId xmlns:p14="http://schemas.microsoft.com/office/powerpoint/2010/main" val="54404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6D8EA4-167C-4566-BAD7-556DF7CD0AE3}" type="slidenum">
              <a:rPr lang="de-DE" smtClean="0"/>
              <a:t>4</a:t>
            </a:fld>
            <a:endParaRPr lang="de-DE"/>
          </a:p>
        </p:txBody>
      </p:sp>
      <p:sp>
        <p:nvSpPr>
          <p:cNvPr id="5" name="Date Placeholder 4">
            <a:extLst>
              <a:ext uri="{FF2B5EF4-FFF2-40B4-BE49-F238E27FC236}">
                <a16:creationId xmlns:a16="http://schemas.microsoft.com/office/drawing/2014/main" id="{D6A2F154-7087-4596-904B-D2AF6C7B157F}"/>
              </a:ext>
            </a:extLst>
          </p:cNvPr>
          <p:cNvSpPr>
            <a:spLocks noGrp="1"/>
          </p:cNvSpPr>
          <p:nvPr>
            <p:ph type="dt" idx="1"/>
          </p:nvPr>
        </p:nvSpPr>
        <p:spPr/>
        <p:txBody>
          <a:bodyPr/>
          <a:lstStyle/>
          <a:p>
            <a:fld id="{7A43740B-2CCC-4C9F-9065-A0B21456504C}" type="datetime1">
              <a:rPr lang="de-DE" smtClean="0"/>
              <a:t>02.03.2021</a:t>
            </a:fld>
            <a:endParaRPr lang="de-DE"/>
          </a:p>
        </p:txBody>
      </p:sp>
    </p:spTree>
    <p:extLst>
      <p:ext uri="{BB962C8B-B14F-4D97-AF65-F5344CB8AC3E}">
        <p14:creationId xmlns:p14="http://schemas.microsoft.com/office/powerpoint/2010/main" val="271254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76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408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97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676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C936E-969F-4830-8D99-D0A48A2A0A1F}" type="slidenum">
              <a:rPr lang="en-US"/>
              <a:pPr/>
              <a:t>13</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de-DE" dirty="0"/>
          </a:p>
        </p:txBody>
      </p:sp>
      <p:sp>
        <p:nvSpPr>
          <p:cNvPr id="5" name="Footer Placeholder 4"/>
          <p:cNvSpPr>
            <a:spLocks noGrp="1"/>
          </p:cNvSpPr>
          <p:nvPr>
            <p:ph type="ftr" sz="quarter" idx="10"/>
          </p:nvPr>
        </p:nvSpPr>
        <p:spPr/>
        <p:txBody>
          <a:bodyPr/>
          <a:lstStyle/>
          <a:p>
            <a:r>
              <a:rPr lang="en-US"/>
              <a:t>K. F. Celik Northampton 2012</a:t>
            </a:r>
          </a:p>
        </p:txBody>
      </p:sp>
      <p:sp>
        <p:nvSpPr>
          <p:cNvPr id="2" name="Date Placeholder 1">
            <a:extLst>
              <a:ext uri="{FF2B5EF4-FFF2-40B4-BE49-F238E27FC236}">
                <a16:creationId xmlns:a16="http://schemas.microsoft.com/office/drawing/2014/main" id="{5C33139A-073E-471F-A690-215CA2C74A86}"/>
              </a:ext>
            </a:extLst>
          </p:cNvPr>
          <p:cNvSpPr>
            <a:spLocks noGrp="1"/>
          </p:cNvSpPr>
          <p:nvPr>
            <p:ph type="dt" idx="1"/>
          </p:nvPr>
        </p:nvSpPr>
        <p:spPr/>
        <p:txBody>
          <a:bodyPr/>
          <a:lstStyle/>
          <a:p>
            <a:fld id="{9E745FA2-AD79-48E6-82B1-EB5919D601B8}" type="datetime1">
              <a:rPr lang="de-DE" smtClean="0"/>
              <a:t>02.03.2021</a:t>
            </a:fld>
            <a:endParaRPr lang="de-DE"/>
          </a:p>
        </p:txBody>
      </p:sp>
    </p:spTree>
    <p:extLst>
      <p:ext uri="{BB962C8B-B14F-4D97-AF65-F5344CB8AC3E}">
        <p14:creationId xmlns:p14="http://schemas.microsoft.com/office/powerpoint/2010/main" val="275984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de-D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69238416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292368001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41157967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de-D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04542484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56471672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03879988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79845672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r>
              <a:rPr lang="en-US"/>
              <a:t>2/10/2021</a:t>
            </a:r>
            <a:endParaRPr lang="de-DE"/>
          </a:p>
        </p:txBody>
      </p:sp>
      <p:sp>
        <p:nvSpPr>
          <p:cNvPr id="8" name="Footer Placeholder 7"/>
          <p:cNvSpPr>
            <a:spLocks noGrp="1"/>
          </p:cNvSpPr>
          <p:nvPr>
            <p:ph type="ftr" sz="quarter" idx="11"/>
          </p:nvPr>
        </p:nvSpPr>
        <p:spPr/>
        <p:txBody>
          <a:bodyPr/>
          <a:lstStyle/>
          <a:p>
            <a:r>
              <a:rPr lang="de-DE"/>
              <a:t>Celik, Interlift </a:t>
            </a:r>
          </a:p>
        </p:txBody>
      </p:sp>
      <p:sp>
        <p:nvSpPr>
          <p:cNvPr id="9" name="Slide Number Placeholder 8"/>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07306551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r>
              <a:rPr lang="en-US"/>
              <a:t>2/10/2021</a:t>
            </a:r>
            <a:endParaRPr lang="de-DE"/>
          </a:p>
        </p:txBody>
      </p:sp>
      <p:sp>
        <p:nvSpPr>
          <p:cNvPr id="4" name="Footer Placeholder 3"/>
          <p:cNvSpPr>
            <a:spLocks noGrp="1"/>
          </p:cNvSpPr>
          <p:nvPr>
            <p:ph type="ftr" sz="quarter" idx="11"/>
          </p:nvPr>
        </p:nvSpPr>
        <p:spPr/>
        <p:txBody>
          <a:bodyPr/>
          <a:lstStyle/>
          <a:p>
            <a:r>
              <a:rPr lang="de-DE"/>
              <a:t>Celik, Interlift </a:t>
            </a:r>
          </a:p>
        </p:txBody>
      </p:sp>
      <p:sp>
        <p:nvSpPr>
          <p:cNvPr id="5" name="Slide Number Placeholder 4"/>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296112388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2/10/2021</a:t>
            </a:r>
            <a:endParaRPr lang="de-DE"/>
          </a:p>
        </p:txBody>
      </p:sp>
      <p:sp>
        <p:nvSpPr>
          <p:cNvPr id="3" name="Footer Placeholder 2"/>
          <p:cNvSpPr>
            <a:spLocks noGrp="1"/>
          </p:cNvSpPr>
          <p:nvPr>
            <p:ph type="ftr" sz="quarter" idx="11"/>
          </p:nvPr>
        </p:nvSpPr>
        <p:spPr/>
        <p:txBody>
          <a:bodyPr/>
          <a:lstStyle/>
          <a:p>
            <a:r>
              <a:rPr lang="de-DE"/>
              <a:t>Celik, Interlift </a:t>
            </a:r>
          </a:p>
        </p:txBody>
      </p:sp>
      <p:sp>
        <p:nvSpPr>
          <p:cNvPr id="4" name="Slide Number Placeholder 3"/>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208786011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88933397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7053826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76231293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81534415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402847014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de-D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p:cNvSpPr>
            <a:spLocks noGrp="1"/>
          </p:cNvSpPr>
          <p:nvPr>
            <p:ph type="dt" sz="half" idx="10"/>
          </p:nvPr>
        </p:nvSpPr>
        <p:spPr/>
        <p:txBody>
          <a:bodyPr/>
          <a:lstStyle/>
          <a:p>
            <a:r>
              <a:rPr lang="en-US"/>
              <a:t>F. Celik</a:t>
            </a:r>
            <a:endParaRPr lang="de-DE"/>
          </a:p>
        </p:txBody>
      </p:sp>
      <p:sp>
        <p:nvSpPr>
          <p:cNvPr id="5" name="Footer Placeholder 4"/>
          <p:cNvSpPr>
            <a:spLocks noGrp="1"/>
          </p:cNvSpPr>
          <p:nvPr>
            <p:ph type="ftr" sz="quarter" idx="11"/>
          </p:nvPr>
        </p:nvSpPr>
        <p:spPr/>
        <p:txBody>
          <a:bodyPr/>
          <a:lstStyle/>
          <a:p>
            <a:r>
              <a:rPr lang="de-DE"/>
              <a:t>Blain Webinar</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10134114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F. Celik</a:t>
            </a:r>
            <a:endParaRPr lang="de-DE"/>
          </a:p>
        </p:txBody>
      </p:sp>
      <p:sp>
        <p:nvSpPr>
          <p:cNvPr id="5" name="Footer Placeholder 4"/>
          <p:cNvSpPr>
            <a:spLocks noGrp="1"/>
          </p:cNvSpPr>
          <p:nvPr>
            <p:ph type="ftr" sz="quarter" idx="11"/>
          </p:nvPr>
        </p:nvSpPr>
        <p:spPr/>
        <p:txBody>
          <a:bodyPr/>
          <a:lstStyle/>
          <a:p>
            <a:r>
              <a:rPr lang="de-DE"/>
              <a:t>Blain Webinar</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889884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F. Celik</a:t>
            </a:r>
            <a:endParaRPr lang="de-DE"/>
          </a:p>
        </p:txBody>
      </p:sp>
      <p:sp>
        <p:nvSpPr>
          <p:cNvPr id="5" name="Footer Placeholder 4"/>
          <p:cNvSpPr>
            <a:spLocks noGrp="1"/>
          </p:cNvSpPr>
          <p:nvPr>
            <p:ph type="ftr" sz="quarter" idx="11"/>
          </p:nvPr>
        </p:nvSpPr>
        <p:spPr/>
        <p:txBody>
          <a:bodyPr/>
          <a:lstStyle/>
          <a:p>
            <a:r>
              <a:rPr lang="de-DE"/>
              <a:t>Blain Webinar</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17817155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r>
              <a:rPr lang="en-US"/>
              <a:t>F. Celik</a:t>
            </a:r>
            <a:endParaRPr lang="de-DE"/>
          </a:p>
        </p:txBody>
      </p:sp>
      <p:sp>
        <p:nvSpPr>
          <p:cNvPr id="6" name="Footer Placeholder 5"/>
          <p:cNvSpPr>
            <a:spLocks noGrp="1"/>
          </p:cNvSpPr>
          <p:nvPr>
            <p:ph type="ftr" sz="quarter" idx="11"/>
          </p:nvPr>
        </p:nvSpPr>
        <p:spPr/>
        <p:txBody>
          <a:bodyPr/>
          <a:lstStyle/>
          <a:p>
            <a:r>
              <a:rPr lang="de-DE"/>
              <a:t>Blain Webinar</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66952331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r>
              <a:rPr lang="en-US"/>
              <a:t>F. Celik</a:t>
            </a:r>
            <a:endParaRPr lang="de-DE"/>
          </a:p>
        </p:txBody>
      </p:sp>
      <p:sp>
        <p:nvSpPr>
          <p:cNvPr id="8" name="Footer Placeholder 7"/>
          <p:cNvSpPr>
            <a:spLocks noGrp="1"/>
          </p:cNvSpPr>
          <p:nvPr>
            <p:ph type="ftr" sz="quarter" idx="11"/>
          </p:nvPr>
        </p:nvSpPr>
        <p:spPr/>
        <p:txBody>
          <a:bodyPr/>
          <a:lstStyle/>
          <a:p>
            <a:r>
              <a:rPr lang="de-DE"/>
              <a:t>Blain Webinar</a:t>
            </a:r>
          </a:p>
        </p:txBody>
      </p:sp>
      <p:sp>
        <p:nvSpPr>
          <p:cNvPr id="9" name="Slide Number Placeholder 8"/>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93830520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r>
              <a:rPr lang="en-US"/>
              <a:t>F. Celik</a:t>
            </a:r>
            <a:endParaRPr lang="de-DE"/>
          </a:p>
        </p:txBody>
      </p:sp>
      <p:sp>
        <p:nvSpPr>
          <p:cNvPr id="4" name="Footer Placeholder 3"/>
          <p:cNvSpPr>
            <a:spLocks noGrp="1"/>
          </p:cNvSpPr>
          <p:nvPr>
            <p:ph type="ftr" sz="quarter" idx="11"/>
          </p:nvPr>
        </p:nvSpPr>
        <p:spPr/>
        <p:txBody>
          <a:bodyPr/>
          <a:lstStyle/>
          <a:p>
            <a:r>
              <a:rPr lang="de-DE"/>
              <a:t>Blain Webinar</a:t>
            </a:r>
          </a:p>
        </p:txBody>
      </p:sp>
      <p:sp>
        <p:nvSpPr>
          <p:cNvPr id="5" name="Slide Number Placeholder 4"/>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87780231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 Celik</a:t>
            </a:r>
            <a:endParaRPr lang="de-DE"/>
          </a:p>
        </p:txBody>
      </p:sp>
      <p:sp>
        <p:nvSpPr>
          <p:cNvPr id="3" name="Footer Placeholder 2"/>
          <p:cNvSpPr>
            <a:spLocks noGrp="1"/>
          </p:cNvSpPr>
          <p:nvPr>
            <p:ph type="ftr" sz="quarter" idx="11"/>
          </p:nvPr>
        </p:nvSpPr>
        <p:spPr/>
        <p:txBody>
          <a:bodyPr/>
          <a:lstStyle/>
          <a:p>
            <a:r>
              <a:rPr lang="de-DE"/>
              <a:t>Blain Webinar</a:t>
            </a:r>
          </a:p>
        </p:txBody>
      </p:sp>
      <p:sp>
        <p:nvSpPr>
          <p:cNvPr id="4" name="Slide Number Placeholder 3"/>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401785148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54910109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 Celik</a:t>
            </a:r>
            <a:endParaRPr lang="de-DE"/>
          </a:p>
        </p:txBody>
      </p:sp>
      <p:sp>
        <p:nvSpPr>
          <p:cNvPr id="6" name="Footer Placeholder 5"/>
          <p:cNvSpPr>
            <a:spLocks noGrp="1"/>
          </p:cNvSpPr>
          <p:nvPr>
            <p:ph type="ftr" sz="quarter" idx="11"/>
          </p:nvPr>
        </p:nvSpPr>
        <p:spPr/>
        <p:txBody>
          <a:bodyPr/>
          <a:lstStyle/>
          <a:p>
            <a:r>
              <a:rPr lang="de-DE"/>
              <a:t>Blain Webinar</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65773026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 Celik</a:t>
            </a:r>
            <a:endParaRPr lang="de-DE"/>
          </a:p>
        </p:txBody>
      </p:sp>
      <p:sp>
        <p:nvSpPr>
          <p:cNvPr id="6" name="Footer Placeholder 5"/>
          <p:cNvSpPr>
            <a:spLocks noGrp="1"/>
          </p:cNvSpPr>
          <p:nvPr>
            <p:ph type="ftr" sz="quarter" idx="11"/>
          </p:nvPr>
        </p:nvSpPr>
        <p:spPr/>
        <p:txBody>
          <a:bodyPr/>
          <a:lstStyle/>
          <a:p>
            <a:r>
              <a:rPr lang="de-DE"/>
              <a:t>Blain Webinar</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13590579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F. Celik</a:t>
            </a:r>
            <a:endParaRPr lang="de-DE"/>
          </a:p>
        </p:txBody>
      </p:sp>
      <p:sp>
        <p:nvSpPr>
          <p:cNvPr id="5" name="Footer Placeholder 4"/>
          <p:cNvSpPr>
            <a:spLocks noGrp="1"/>
          </p:cNvSpPr>
          <p:nvPr>
            <p:ph type="ftr" sz="quarter" idx="11"/>
          </p:nvPr>
        </p:nvSpPr>
        <p:spPr/>
        <p:txBody>
          <a:bodyPr/>
          <a:lstStyle/>
          <a:p>
            <a:r>
              <a:rPr lang="de-DE"/>
              <a:t>Blain Webinar</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22544267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F. Celik</a:t>
            </a:r>
            <a:endParaRPr lang="de-DE"/>
          </a:p>
        </p:txBody>
      </p:sp>
      <p:sp>
        <p:nvSpPr>
          <p:cNvPr id="5" name="Footer Placeholder 4"/>
          <p:cNvSpPr>
            <a:spLocks noGrp="1"/>
          </p:cNvSpPr>
          <p:nvPr>
            <p:ph type="ftr" sz="quarter" idx="11"/>
          </p:nvPr>
        </p:nvSpPr>
        <p:spPr/>
        <p:txBody>
          <a:bodyPr/>
          <a:lstStyle/>
          <a:p>
            <a:r>
              <a:rPr lang="de-DE"/>
              <a:t>Blain Webinar</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63865997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83977745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r>
              <a:rPr lang="en-US"/>
              <a:t>2/10/2021</a:t>
            </a:r>
            <a:endParaRPr lang="de-DE"/>
          </a:p>
        </p:txBody>
      </p:sp>
      <p:sp>
        <p:nvSpPr>
          <p:cNvPr id="8" name="Footer Placeholder 7"/>
          <p:cNvSpPr>
            <a:spLocks noGrp="1"/>
          </p:cNvSpPr>
          <p:nvPr>
            <p:ph type="ftr" sz="quarter" idx="11"/>
          </p:nvPr>
        </p:nvSpPr>
        <p:spPr/>
        <p:txBody>
          <a:bodyPr/>
          <a:lstStyle/>
          <a:p>
            <a:r>
              <a:rPr lang="de-DE"/>
              <a:t>Celik, Interlift </a:t>
            </a:r>
          </a:p>
        </p:txBody>
      </p:sp>
      <p:sp>
        <p:nvSpPr>
          <p:cNvPr id="9" name="Slide Number Placeholder 8"/>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72293053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r>
              <a:rPr lang="en-US"/>
              <a:t>2/10/2021</a:t>
            </a:r>
            <a:endParaRPr lang="de-DE"/>
          </a:p>
        </p:txBody>
      </p:sp>
      <p:sp>
        <p:nvSpPr>
          <p:cNvPr id="4" name="Footer Placeholder 3"/>
          <p:cNvSpPr>
            <a:spLocks noGrp="1"/>
          </p:cNvSpPr>
          <p:nvPr>
            <p:ph type="ftr" sz="quarter" idx="11"/>
          </p:nvPr>
        </p:nvSpPr>
        <p:spPr/>
        <p:txBody>
          <a:bodyPr/>
          <a:lstStyle/>
          <a:p>
            <a:r>
              <a:rPr lang="de-DE"/>
              <a:t>Celik, Interlift </a:t>
            </a:r>
          </a:p>
        </p:txBody>
      </p:sp>
      <p:sp>
        <p:nvSpPr>
          <p:cNvPr id="5" name="Slide Number Placeholder 4"/>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6420564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2/10/2021</a:t>
            </a:r>
            <a:endParaRPr lang="de-DE"/>
          </a:p>
        </p:txBody>
      </p:sp>
      <p:sp>
        <p:nvSpPr>
          <p:cNvPr id="3" name="Footer Placeholder 2"/>
          <p:cNvSpPr>
            <a:spLocks noGrp="1"/>
          </p:cNvSpPr>
          <p:nvPr>
            <p:ph type="ftr" sz="quarter" idx="11"/>
          </p:nvPr>
        </p:nvSpPr>
        <p:spPr/>
        <p:txBody>
          <a:bodyPr/>
          <a:lstStyle/>
          <a:p>
            <a:r>
              <a:rPr lang="de-DE"/>
              <a:t>Celik, Interlift </a:t>
            </a:r>
          </a:p>
        </p:txBody>
      </p:sp>
      <p:sp>
        <p:nvSpPr>
          <p:cNvPr id="4" name="Slide Number Placeholder 3"/>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47522828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69570043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86099137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2/10/2021</a:t>
            </a:r>
            <a:endParaRPr lang="de-D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Celik, Interlift </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D8610-C083-4EDD-9217-F811E5D92946}" type="slidenum">
              <a:rPr lang="de-DE" smtClean="0"/>
              <a:t>‹#›</a:t>
            </a:fld>
            <a:endParaRPr lang="de-DE"/>
          </a:p>
        </p:txBody>
      </p:sp>
    </p:spTree>
    <p:extLst>
      <p:ext uri="{BB962C8B-B14F-4D97-AF65-F5344CB8AC3E}">
        <p14:creationId xmlns:p14="http://schemas.microsoft.com/office/powerpoint/2010/main" val="306919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2/10/2021</a:t>
            </a:r>
            <a:endParaRPr lang="de-D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Celik, Interlift </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D8610-C083-4EDD-9217-F811E5D92946}" type="slidenum">
              <a:rPr lang="de-DE" smtClean="0"/>
              <a:t>‹#›</a:t>
            </a:fld>
            <a:endParaRPr lang="de-DE"/>
          </a:p>
        </p:txBody>
      </p:sp>
    </p:spTree>
    <p:extLst>
      <p:ext uri="{BB962C8B-B14F-4D97-AF65-F5344CB8AC3E}">
        <p14:creationId xmlns:p14="http://schemas.microsoft.com/office/powerpoint/2010/main" val="15148728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 Celik</a:t>
            </a:r>
            <a:endParaRPr lang="de-D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Blain Webinar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D8610-C083-4EDD-9217-F811E5D92946}" type="slidenum">
              <a:rPr lang="de-DE" smtClean="0"/>
              <a:t>‹#›</a:t>
            </a:fld>
            <a:endParaRPr lang="de-DE"/>
          </a:p>
        </p:txBody>
      </p:sp>
    </p:spTree>
    <p:extLst>
      <p:ext uri="{BB962C8B-B14F-4D97-AF65-F5344CB8AC3E}">
        <p14:creationId xmlns:p14="http://schemas.microsoft.com/office/powerpoint/2010/main" val="3544032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jp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3.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8.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rot="20100000">
            <a:off x="2428937" y="3476976"/>
            <a:ext cx="6800800" cy="5932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000" b="1" dirty="0">
                <a:solidFill>
                  <a:schemeClr val="tx2">
                    <a:lumMod val="75000"/>
                  </a:schemeClr>
                </a:solidFill>
                <a:latin typeface="+mj-lt"/>
              </a:rPr>
              <a:t>We support you when your ideas start elevating</a:t>
            </a:r>
          </a:p>
        </p:txBody>
      </p:sp>
      <p:sp>
        <p:nvSpPr>
          <p:cNvPr id="7" name="Title 1">
            <a:extLst>
              <a:ext uri="{FF2B5EF4-FFF2-40B4-BE49-F238E27FC236}">
                <a16:creationId xmlns:a16="http://schemas.microsoft.com/office/drawing/2014/main" id="{D8E43684-9AA6-4DF4-A826-E51C36B0C18B}"/>
              </a:ext>
            </a:extLst>
          </p:cNvPr>
          <p:cNvSpPr>
            <a:spLocks noGrp="1"/>
          </p:cNvSpPr>
          <p:nvPr>
            <p:ph type="ctrTitle"/>
          </p:nvPr>
        </p:nvSpPr>
        <p:spPr>
          <a:xfrm>
            <a:off x="1766504" y="1565872"/>
            <a:ext cx="5029200" cy="1102519"/>
          </a:xfrm>
        </p:spPr>
        <p:txBody>
          <a:bodyPr>
            <a:normAutofit fontScale="90000"/>
          </a:bodyPr>
          <a:lstStyle/>
          <a:p>
            <a:r>
              <a:rPr lang="en-GB" sz="2800" dirty="0">
                <a:solidFill>
                  <a:schemeClr val="tx2">
                    <a:lumMod val="75000"/>
                  </a:schemeClr>
                </a:solidFill>
              </a:rPr>
              <a:t>EV4 Wiring </a:t>
            </a:r>
            <a:br>
              <a:rPr lang="en-GB" sz="2800" dirty="0">
                <a:solidFill>
                  <a:schemeClr val="tx2">
                    <a:lumMod val="75000"/>
                  </a:schemeClr>
                </a:solidFill>
              </a:rPr>
            </a:br>
            <a:r>
              <a:rPr lang="en-GB" sz="1400" dirty="0">
                <a:solidFill>
                  <a:schemeClr val="tx2">
                    <a:lumMod val="75000"/>
                  </a:schemeClr>
                </a:solidFill>
              </a:rPr>
              <a:t>by</a:t>
            </a:r>
            <a:br>
              <a:rPr lang="en-GB" sz="2800" dirty="0">
                <a:solidFill>
                  <a:schemeClr val="tx2">
                    <a:lumMod val="75000"/>
                  </a:schemeClr>
                </a:solidFill>
              </a:rPr>
            </a:br>
            <a:r>
              <a:rPr lang="en-GB" sz="1400" dirty="0">
                <a:solidFill>
                  <a:schemeClr val="tx2">
                    <a:lumMod val="75000"/>
                  </a:schemeClr>
                </a:solidFill>
              </a:rPr>
              <a:t>K. Ferhat Celik</a:t>
            </a:r>
            <a:br>
              <a:rPr lang="en-GB" sz="1400" dirty="0">
                <a:solidFill>
                  <a:schemeClr val="tx2">
                    <a:lumMod val="75000"/>
                  </a:schemeClr>
                </a:solidFill>
              </a:rPr>
            </a:br>
            <a:br>
              <a:rPr lang="en-GB" sz="1400" dirty="0">
                <a:solidFill>
                  <a:schemeClr val="tx2">
                    <a:lumMod val="75000"/>
                  </a:schemeClr>
                </a:solidFill>
              </a:rPr>
            </a:br>
            <a:endParaRPr lang="en-GB" sz="1400" dirty="0">
              <a:solidFill>
                <a:schemeClr val="tx2">
                  <a:lumMod val="75000"/>
                </a:schemeClr>
              </a:solidFill>
            </a:endParaRPr>
          </a:p>
        </p:txBody>
      </p:sp>
    </p:spTree>
    <p:extLst>
      <p:ext uri="{BB962C8B-B14F-4D97-AF65-F5344CB8AC3E}">
        <p14:creationId xmlns:p14="http://schemas.microsoft.com/office/powerpoint/2010/main" val="16201173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2947617" y="187628"/>
            <a:ext cx="30250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srgbClr val="0070C0"/>
                </a:solidFill>
                <a:effectLst/>
                <a:uLnTx/>
                <a:uFillTx/>
                <a:latin typeface="Museo Sans 700" pitchFamily="50" charset="0"/>
                <a:ea typeface="+mn-ea"/>
                <a:cs typeface="+mn-cs"/>
              </a:rPr>
              <a:t>Verification of UP signalling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54" y="1817009"/>
            <a:ext cx="2078246" cy="2586950"/>
          </a:xfrm>
          <a:prstGeom prst="rect">
            <a:avLst/>
          </a:prstGeom>
        </p:spPr>
      </p:pic>
      <p:sp>
        <p:nvSpPr>
          <p:cNvPr id="19" name="TextBox 18"/>
          <p:cNvSpPr txBox="1"/>
          <p:nvPr/>
        </p:nvSpPr>
        <p:spPr>
          <a:xfrm>
            <a:off x="861174" y="1225456"/>
            <a:ext cx="7197895" cy="3000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dirty="0">
                <a:ln>
                  <a:noFill/>
                </a:ln>
                <a:solidFill>
                  <a:srgbClr val="C00000"/>
                </a:solidFill>
                <a:effectLst/>
                <a:uLnTx/>
                <a:uFillTx/>
                <a:latin typeface="Calibri"/>
                <a:ea typeface="+mn-ea"/>
                <a:cs typeface="+mn-cs"/>
              </a:rPr>
              <a:t>Monitor Menu, parameter U1-10: </a:t>
            </a:r>
            <a:r>
              <a:rPr kumimoji="0" lang="en-GB" sz="1350" b="0" i="0" u="none" strike="noStrike" kern="1200" cap="none" spc="0" normalizeH="0" baseline="0" dirty="0">
                <a:ln>
                  <a:noFill/>
                </a:ln>
                <a:solidFill>
                  <a:prstClr val="black"/>
                </a:solidFill>
                <a:effectLst/>
                <a:uLnTx/>
                <a:uFillTx/>
                <a:latin typeface="Calibri"/>
                <a:ea typeface="+mn-ea"/>
                <a:cs typeface="+mn-cs"/>
              </a:rPr>
              <a:t>Input terminal status displayed as „</a:t>
            </a:r>
            <a:r>
              <a:rPr kumimoji="0" lang="en-GB" sz="1350" b="0" i="0" u="none" strike="noStrike" kern="1200" cap="none" spc="0" normalizeH="0" baseline="0" dirty="0">
                <a:ln>
                  <a:noFill/>
                </a:ln>
                <a:solidFill>
                  <a:srgbClr val="C00000"/>
                </a:solidFill>
                <a:effectLst/>
                <a:uLnTx/>
                <a:uFillTx/>
                <a:latin typeface="Calibri"/>
                <a:ea typeface="+mn-ea"/>
                <a:cs typeface="+mn-cs"/>
              </a:rPr>
              <a:t>0</a:t>
            </a:r>
            <a:r>
              <a:rPr kumimoji="0" lang="en-GB" sz="1350" b="0" i="0" u="none" strike="noStrike" kern="1200" cap="none" spc="0" normalizeH="0" baseline="0" dirty="0">
                <a:ln>
                  <a:noFill/>
                </a:ln>
                <a:solidFill>
                  <a:prstClr val="black"/>
                </a:solidFill>
                <a:effectLst/>
                <a:uLnTx/>
                <a:uFillTx/>
                <a:latin typeface="Calibri"/>
                <a:ea typeface="+mn-ea"/>
                <a:cs typeface="+mn-cs"/>
              </a:rPr>
              <a:t>“ for no input otherwise „</a:t>
            </a:r>
            <a:r>
              <a:rPr kumimoji="0" lang="en-GB" sz="1350" b="0" i="0" u="none" strike="noStrike" kern="1200" cap="none" spc="0" normalizeH="0" baseline="0" dirty="0">
                <a:ln>
                  <a:noFill/>
                </a:ln>
                <a:solidFill>
                  <a:srgbClr val="C00000"/>
                </a:solidFill>
                <a:effectLst/>
                <a:uLnTx/>
                <a:uFillTx/>
                <a:latin typeface="Calibri"/>
                <a:ea typeface="+mn-ea"/>
                <a:cs typeface="+mn-cs"/>
              </a:rPr>
              <a:t>1</a:t>
            </a:r>
            <a:r>
              <a:rPr kumimoji="0" lang="en-GB" sz="1350" b="0" i="0" u="none" strike="noStrike" kern="1200" cap="none" spc="0" normalizeH="0" baseline="0" dirty="0">
                <a:ln>
                  <a:noFill/>
                </a:ln>
                <a:solidFill>
                  <a:prstClr val="black"/>
                </a:solidFill>
                <a:effectLst/>
                <a:uLnTx/>
                <a:uFillTx/>
                <a:latin typeface="Calibri"/>
                <a:ea typeface="+mn-ea"/>
                <a:cs typeface="+mn-cs"/>
              </a:rPr>
              <a:t>“</a:t>
            </a:r>
          </a:p>
        </p:txBody>
      </p:sp>
      <p:sp>
        <p:nvSpPr>
          <p:cNvPr id="8" name="TextBox 7">
            <a:extLst>
              <a:ext uri="{FF2B5EF4-FFF2-40B4-BE49-F238E27FC236}">
                <a16:creationId xmlns:a16="http://schemas.microsoft.com/office/drawing/2014/main" id="{C68A17EB-A24A-4609-9B38-5105806F1715}"/>
              </a:ext>
            </a:extLst>
          </p:cNvPr>
          <p:cNvSpPr txBox="1"/>
          <p:nvPr/>
        </p:nvSpPr>
        <p:spPr>
          <a:xfrm>
            <a:off x="580209" y="556960"/>
            <a:ext cx="7061562" cy="5463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dirty="0">
                <a:ln>
                  <a:noFill/>
                </a:ln>
                <a:solidFill>
                  <a:srgbClr val="C00000"/>
                </a:solidFill>
                <a:effectLst/>
                <a:uLnTx/>
                <a:uFillTx/>
                <a:latin typeface="Calibri"/>
                <a:ea typeface="+mn-ea"/>
                <a:cs typeface="+mn-cs"/>
              </a:rPr>
              <a:t>From Monitor menu verification of correct signalling can be done.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prstClr val="black"/>
                </a:solidFill>
                <a:effectLst/>
                <a:uLnTx/>
                <a:uFillTx/>
                <a:latin typeface="Calibri"/>
                <a:ea typeface="+mn-ea"/>
                <a:cs typeface="+mn-cs"/>
              </a:rPr>
              <a:t>How? </a:t>
            </a:r>
            <a:r>
              <a:rPr kumimoji="0" lang="en-GB" sz="1350" b="0" i="0" u="none" strike="noStrike" kern="1200" cap="none" spc="0" normalizeH="0" baseline="0" dirty="0">
                <a:ln>
                  <a:noFill/>
                </a:ln>
                <a:solidFill>
                  <a:prstClr val="black"/>
                </a:solidFill>
                <a:effectLst/>
                <a:uLnTx/>
                <a:uFillTx/>
                <a:latin typeface="Calibri"/>
                <a:ea typeface="+mn-ea"/>
                <a:cs typeface="+mn-cs"/>
              </a:rPr>
              <a:t>Go to Monitor menu and observe the parameter U1-10.  </a:t>
            </a:r>
          </a:p>
        </p:txBody>
      </p:sp>
      <p:sp>
        <p:nvSpPr>
          <p:cNvPr id="3" name="TextBox 2">
            <a:extLst>
              <a:ext uri="{FF2B5EF4-FFF2-40B4-BE49-F238E27FC236}">
                <a16:creationId xmlns:a16="http://schemas.microsoft.com/office/drawing/2014/main" id="{EAEE6A93-4380-4C73-B543-16DB4AEBFC8A}"/>
              </a:ext>
            </a:extLst>
          </p:cNvPr>
          <p:cNvSpPr txBox="1"/>
          <p:nvPr/>
        </p:nvSpPr>
        <p:spPr>
          <a:xfrm>
            <a:off x="3106058" y="2150837"/>
            <a:ext cx="1124856" cy="369332"/>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a:ln>
                  <a:noFill/>
                </a:ln>
                <a:solidFill>
                  <a:prstClr val="white"/>
                </a:solidFill>
                <a:effectLst/>
                <a:uLnTx/>
                <a:uFillTx/>
                <a:latin typeface="Calibri"/>
                <a:ea typeface="+mn-ea"/>
                <a:cs typeface="+mn-cs"/>
              </a:rPr>
              <a:t>00000000</a:t>
            </a:r>
          </a:p>
        </p:txBody>
      </p:sp>
      <p:sp>
        <p:nvSpPr>
          <p:cNvPr id="11" name="TextBox 10">
            <a:extLst>
              <a:ext uri="{FF2B5EF4-FFF2-40B4-BE49-F238E27FC236}">
                <a16:creationId xmlns:a16="http://schemas.microsoft.com/office/drawing/2014/main" id="{EDA2811B-2E0C-48AB-AC90-66DD68DB96B5}"/>
              </a:ext>
            </a:extLst>
          </p:cNvPr>
          <p:cNvSpPr txBox="1"/>
          <p:nvPr/>
        </p:nvSpPr>
        <p:spPr>
          <a:xfrm>
            <a:off x="4579261" y="2150837"/>
            <a:ext cx="1124856" cy="369332"/>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a:ln>
                  <a:noFill/>
                </a:ln>
                <a:solidFill>
                  <a:prstClr val="white"/>
                </a:solidFill>
                <a:effectLst/>
                <a:uLnTx/>
                <a:uFillTx/>
                <a:latin typeface="Calibri"/>
                <a:ea typeface="+mn-ea"/>
                <a:cs typeface="+mn-cs"/>
              </a:rPr>
              <a:t>00000001</a:t>
            </a:r>
          </a:p>
        </p:txBody>
      </p:sp>
      <p:sp>
        <p:nvSpPr>
          <p:cNvPr id="12" name="TextBox 11">
            <a:extLst>
              <a:ext uri="{FF2B5EF4-FFF2-40B4-BE49-F238E27FC236}">
                <a16:creationId xmlns:a16="http://schemas.microsoft.com/office/drawing/2014/main" id="{9CED8DBC-CBBF-476D-BC9B-04CBE6DA447F}"/>
              </a:ext>
            </a:extLst>
          </p:cNvPr>
          <p:cNvSpPr txBox="1"/>
          <p:nvPr/>
        </p:nvSpPr>
        <p:spPr>
          <a:xfrm>
            <a:off x="6045206" y="2150837"/>
            <a:ext cx="1124856" cy="369332"/>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a:ln>
                  <a:noFill/>
                </a:ln>
                <a:solidFill>
                  <a:prstClr val="white"/>
                </a:solidFill>
                <a:effectLst/>
                <a:uLnTx/>
                <a:uFillTx/>
                <a:latin typeface="Calibri"/>
                <a:ea typeface="+mn-ea"/>
                <a:cs typeface="+mn-cs"/>
              </a:rPr>
              <a:t>00001001</a:t>
            </a:r>
          </a:p>
        </p:txBody>
      </p:sp>
      <p:sp>
        <p:nvSpPr>
          <p:cNvPr id="13" name="TextBox 12">
            <a:extLst>
              <a:ext uri="{FF2B5EF4-FFF2-40B4-BE49-F238E27FC236}">
                <a16:creationId xmlns:a16="http://schemas.microsoft.com/office/drawing/2014/main" id="{5E0F8E77-EEAC-475D-8E0D-EBAA933863CE}"/>
              </a:ext>
            </a:extLst>
          </p:cNvPr>
          <p:cNvSpPr txBox="1"/>
          <p:nvPr/>
        </p:nvSpPr>
        <p:spPr>
          <a:xfrm>
            <a:off x="4572000" y="1746978"/>
            <a:ext cx="25412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a:ln>
                  <a:noFill/>
                </a:ln>
                <a:solidFill>
                  <a:prstClr val="black"/>
                </a:solidFill>
                <a:effectLst/>
                <a:uLnTx/>
                <a:uFillTx/>
                <a:latin typeface="Calibri"/>
                <a:ea typeface="+mn-ea"/>
                <a:cs typeface="+mn-cs"/>
              </a:rPr>
              <a:t>Examples of runs</a:t>
            </a:r>
          </a:p>
        </p:txBody>
      </p:sp>
      <p:sp>
        <p:nvSpPr>
          <p:cNvPr id="17" name="TextBox 16">
            <a:extLst>
              <a:ext uri="{FF2B5EF4-FFF2-40B4-BE49-F238E27FC236}">
                <a16:creationId xmlns:a16="http://schemas.microsoft.com/office/drawing/2014/main" id="{04651EB5-75E6-43F4-AF2D-EA9E00D1ED15}"/>
              </a:ext>
            </a:extLst>
          </p:cNvPr>
          <p:cNvSpPr txBox="1"/>
          <p:nvPr/>
        </p:nvSpPr>
        <p:spPr>
          <a:xfrm>
            <a:off x="2947618" y="2642362"/>
            <a:ext cx="134135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a:ln>
                  <a:noFill/>
                </a:ln>
                <a:solidFill>
                  <a:prstClr val="black"/>
                </a:solidFill>
                <a:effectLst/>
                <a:uLnTx/>
                <a:uFillTx/>
                <a:latin typeface="Calibri"/>
                <a:ea typeface="+mn-ea"/>
                <a:cs typeface="+mn-cs"/>
              </a:rPr>
              <a:t>No signal received by the drive, elevator will not run</a:t>
            </a:r>
          </a:p>
        </p:txBody>
      </p:sp>
      <p:sp>
        <p:nvSpPr>
          <p:cNvPr id="20" name="TextBox 19">
            <a:extLst>
              <a:ext uri="{FF2B5EF4-FFF2-40B4-BE49-F238E27FC236}">
                <a16:creationId xmlns:a16="http://schemas.microsoft.com/office/drawing/2014/main" id="{872E7E42-34D3-4162-AFFD-1FA9699582AA}"/>
              </a:ext>
            </a:extLst>
          </p:cNvPr>
          <p:cNvSpPr txBox="1"/>
          <p:nvPr/>
        </p:nvSpPr>
        <p:spPr>
          <a:xfrm>
            <a:off x="4448631" y="2642362"/>
            <a:ext cx="1341353" cy="715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a:ln>
                  <a:noFill/>
                </a:ln>
                <a:solidFill>
                  <a:srgbClr val="C00000"/>
                </a:solidFill>
                <a:effectLst/>
                <a:uLnTx/>
                <a:uFillTx/>
                <a:latin typeface="Calibri"/>
                <a:ea typeface="+mn-ea"/>
                <a:cs typeface="+mn-cs"/>
              </a:rPr>
              <a:t>Levelling run: </a:t>
            </a:r>
            <a:r>
              <a:rPr kumimoji="0" lang="en-GB" sz="1350" b="0" i="0" u="none" strike="noStrike" kern="1200" cap="none" spc="0" normalizeH="0" baseline="0">
                <a:ln>
                  <a:noFill/>
                </a:ln>
                <a:solidFill>
                  <a:prstClr val="black"/>
                </a:solidFill>
                <a:effectLst/>
                <a:uLnTx/>
                <a:uFillTx/>
                <a:latin typeface="Calibri"/>
                <a:ea typeface="+mn-ea"/>
                <a:cs typeface="+mn-cs"/>
              </a:rPr>
              <a:t>Only S1 signal is received </a:t>
            </a:r>
          </a:p>
        </p:txBody>
      </p:sp>
      <p:sp>
        <p:nvSpPr>
          <p:cNvPr id="21" name="TextBox 20">
            <a:extLst>
              <a:ext uri="{FF2B5EF4-FFF2-40B4-BE49-F238E27FC236}">
                <a16:creationId xmlns:a16="http://schemas.microsoft.com/office/drawing/2014/main" id="{449413BC-F939-446A-B705-596F1BB4BDC3}"/>
              </a:ext>
            </a:extLst>
          </p:cNvPr>
          <p:cNvSpPr txBox="1"/>
          <p:nvPr/>
        </p:nvSpPr>
        <p:spPr>
          <a:xfrm>
            <a:off x="5913966" y="2566336"/>
            <a:ext cx="1341353" cy="9233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a:ln>
                  <a:noFill/>
                </a:ln>
                <a:solidFill>
                  <a:srgbClr val="C00000"/>
                </a:solidFill>
                <a:effectLst/>
                <a:uLnTx/>
                <a:uFillTx/>
                <a:latin typeface="Calibri"/>
                <a:ea typeface="+mn-ea"/>
                <a:cs typeface="+mn-cs"/>
              </a:rPr>
              <a:t>Nominal sp. run: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a:ln>
                  <a:noFill/>
                </a:ln>
                <a:solidFill>
                  <a:prstClr val="black"/>
                </a:solidFill>
                <a:effectLst/>
                <a:uLnTx/>
                <a:uFillTx/>
                <a:latin typeface="Calibri"/>
                <a:ea typeface="+mn-ea"/>
                <a:cs typeface="+mn-cs"/>
              </a:rPr>
              <a:t>S1 and S4 signals are received</a:t>
            </a:r>
          </a:p>
        </p:txBody>
      </p:sp>
      <p:sp>
        <p:nvSpPr>
          <p:cNvPr id="22" name="TextBox 21">
            <a:extLst>
              <a:ext uri="{FF2B5EF4-FFF2-40B4-BE49-F238E27FC236}">
                <a16:creationId xmlns:a16="http://schemas.microsoft.com/office/drawing/2014/main" id="{115819B2-C8F6-4D3B-BC07-F84951A36418}"/>
              </a:ext>
            </a:extLst>
          </p:cNvPr>
          <p:cNvSpPr txBox="1"/>
          <p:nvPr/>
        </p:nvSpPr>
        <p:spPr>
          <a:xfrm>
            <a:off x="7540784" y="2150837"/>
            <a:ext cx="1124856" cy="369332"/>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a:ln>
                  <a:noFill/>
                </a:ln>
                <a:solidFill>
                  <a:prstClr val="white"/>
                </a:solidFill>
                <a:effectLst/>
                <a:uLnTx/>
                <a:uFillTx/>
                <a:latin typeface="Calibri"/>
                <a:ea typeface="+mn-ea"/>
                <a:cs typeface="+mn-cs"/>
              </a:rPr>
              <a:t>00100001</a:t>
            </a:r>
          </a:p>
        </p:txBody>
      </p:sp>
      <p:sp>
        <p:nvSpPr>
          <p:cNvPr id="23" name="TextBox 22">
            <a:extLst>
              <a:ext uri="{FF2B5EF4-FFF2-40B4-BE49-F238E27FC236}">
                <a16:creationId xmlns:a16="http://schemas.microsoft.com/office/drawing/2014/main" id="{6EC5A00F-7867-442D-B8F3-1E08F4590F2E}"/>
              </a:ext>
            </a:extLst>
          </p:cNvPr>
          <p:cNvSpPr txBox="1"/>
          <p:nvPr/>
        </p:nvSpPr>
        <p:spPr>
          <a:xfrm>
            <a:off x="7387773" y="2566336"/>
            <a:ext cx="1530692" cy="715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a:ln>
                  <a:noFill/>
                </a:ln>
                <a:solidFill>
                  <a:srgbClr val="C00000"/>
                </a:solidFill>
                <a:effectLst/>
                <a:uLnTx/>
                <a:uFillTx/>
                <a:latin typeface="Calibri"/>
                <a:ea typeface="+mn-ea"/>
                <a:cs typeface="+mn-cs"/>
              </a:rPr>
              <a:t>Inspection sp. run: </a:t>
            </a:r>
            <a:r>
              <a:rPr kumimoji="0" lang="en-GB" sz="1350" b="0" i="0" u="none" strike="noStrike" kern="1200" cap="none" spc="0" normalizeH="0" baseline="0">
                <a:ln>
                  <a:noFill/>
                </a:ln>
                <a:solidFill>
                  <a:prstClr val="black"/>
                </a:solidFill>
                <a:effectLst/>
                <a:uLnTx/>
                <a:uFillTx/>
                <a:latin typeface="Calibri"/>
                <a:ea typeface="+mn-ea"/>
                <a:cs typeface="+mn-cs"/>
              </a:rPr>
              <a:t>S1 and S6 signals are received</a:t>
            </a:r>
          </a:p>
        </p:txBody>
      </p:sp>
    </p:spTree>
    <p:extLst>
      <p:ext uri="{BB962C8B-B14F-4D97-AF65-F5344CB8AC3E}">
        <p14:creationId xmlns:p14="http://schemas.microsoft.com/office/powerpoint/2010/main" val="327163573"/>
      </p:ext>
    </p:extLst>
  </p:cSld>
  <p:clrMapOvr>
    <a:masterClrMapping/>
  </p:clrMapOvr>
  <mc:AlternateContent xmlns:mc="http://schemas.openxmlformats.org/markup-compatibility/2006">
    <mc:Choice xmlns:p14="http://schemas.microsoft.com/office/powerpoint/2010/main" Requires="p14">
      <p:transition spd="med" p14:dur="700" advClick="0" advTm="15000">
        <p:fade/>
      </p:transition>
    </mc:Choice>
    <mc:Fallback>
      <p:transition spd="med"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2470510" y="13130"/>
            <a:ext cx="3915985"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dirty="0">
                <a:ln>
                  <a:noFill/>
                </a:ln>
                <a:solidFill>
                  <a:srgbClr val="0070C0"/>
                </a:solidFill>
                <a:effectLst/>
                <a:uLnTx/>
                <a:uFillTx/>
                <a:latin typeface="Calibri"/>
                <a:ea typeface="+mj-ea"/>
                <a:cs typeface="+mj-cs"/>
              </a:rPr>
              <a:t>Down coil wiring</a:t>
            </a:r>
          </a:p>
        </p:txBody>
      </p:sp>
      <p:grpSp>
        <p:nvGrpSpPr>
          <p:cNvPr id="255" name="Group 254"/>
          <p:cNvGrpSpPr/>
          <p:nvPr/>
        </p:nvGrpSpPr>
        <p:grpSpPr>
          <a:xfrm>
            <a:off x="5342522" y="3203120"/>
            <a:ext cx="1403405" cy="652810"/>
            <a:chOff x="414899" y="598775"/>
            <a:chExt cx="3802953" cy="2284988"/>
          </a:xfrm>
        </p:grpSpPr>
        <p:sp>
          <p:nvSpPr>
            <p:cNvPr id="256" name="Freeform 255"/>
            <p:cNvSpPr/>
            <p:nvPr/>
          </p:nvSpPr>
          <p:spPr>
            <a:xfrm rot="20380710">
              <a:off x="2065204" y="827923"/>
              <a:ext cx="2152648" cy="958365"/>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57" name="Freeform 256"/>
            <p:cNvSpPr/>
            <p:nvPr/>
          </p:nvSpPr>
          <p:spPr>
            <a:xfrm rot="9579238">
              <a:off x="414899" y="1695434"/>
              <a:ext cx="2152648" cy="958852"/>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58" name="Rectangle 257"/>
            <p:cNvSpPr/>
            <p:nvPr/>
          </p:nvSpPr>
          <p:spPr>
            <a:xfrm rot="10959238">
              <a:off x="556527" y="188656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59" name="Rectangle 258"/>
            <p:cNvSpPr/>
            <p:nvPr/>
          </p:nvSpPr>
          <p:spPr>
            <a:xfrm rot="10659238">
              <a:off x="710592" y="18820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0" name="Rectangle 259"/>
            <p:cNvSpPr/>
            <p:nvPr/>
          </p:nvSpPr>
          <p:spPr>
            <a:xfrm rot="10419238">
              <a:off x="870285" y="1860604"/>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1" name="Rectangle 260"/>
            <p:cNvSpPr/>
            <p:nvPr/>
          </p:nvSpPr>
          <p:spPr>
            <a:xfrm rot="10179238">
              <a:off x="1036199" y="1830598"/>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2" name="Rectangle 261"/>
            <p:cNvSpPr/>
            <p:nvPr/>
          </p:nvSpPr>
          <p:spPr>
            <a:xfrm rot="9999238">
              <a:off x="1199595" y="17994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3" name="Rectangle 262"/>
            <p:cNvSpPr/>
            <p:nvPr/>
          </p:nvSpPr>
          <p:spPr>
            <a:xfrm rot="9759238">
              <a:off x="1365536" y="1749109"/>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nvGrpSpPr>
            <p:cNvPr id="264" name="Group 263"/>
            <p:cNvGrpSpPr/>
            <p:nvPr/>
          </p:nvGrpSpPr>
          <p:grpSpPr>
            <a:xfrm rot="9579238">
              <a:off x="1464624" y="1385751"/>
              <a:ext cx="954556" cy="1160099"/>
              <a:chOff x="1329350" y="1564294"/>
              <a:chExt cx="954558" cy="1160098"/>
            </a:xfrm>
          </p:grpSpPr>
          <p:sp>
            <p:nvSpPr>
              <p:cNvPr id="276" name="Rectangle 275"/>
              <p:cNvSpPr/>
              <p:nvPr/>
            </p:nvSpPr>
            <p:spPr>
              <a:xfrm rot="9600000" flipH="1">
                <a:off x="1329350" y="1727192"/>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7" name="Rectangle 276"/>
              <p:cNvSpPr/>
              <p:nvPr/>
            </p:nvSpPr>
            <p:spPr>
              <a:xfrm>
                <a:off x="2182323" y="1564294"/>
                <a:ext cx="101585" cy="99661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8" name="Rectangle 277"/>
              <p:cNvSpPr/>
              <p:nvPr/>
            </p:nvSpPr>
            <p:spPr>
              <a:xfrm rot="21360000">
                <a:off x="2017248" y="15642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9" name="Rectangle 278"/>
              <p:cNvSpPr/>
              <p:nvPr/>
            </p:nvSpPr>
            <p:spPr>
              <a:xfrm rot="20700000">
                <a:off x="1488671" y="16658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80" name="Rectangle 279"/>
              <p:cNvSpPr/>
              <p:nvPr/>
            </p:nvSpPr>
            <p:spPr>
              <a:xfrm rot="21000000">
                <a:off x="1657368" y="1615056"/>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81" name="Rectangle 280"/>
              <p:cNvSpPr/>
              <p:nvPr/>
            </p:nvSpPr>
            <p:spPr>
              <a:xfrm rot="21180000">
                <a:off x="1837369" y="1584441"/>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sp>
          <p:nvSpPr>
            <p:cNvPr id="265" name="Rectangle 264"/>
            <p:cNvSpPr/>
            <p:nvPr/>
          </p:nvSpPr>
          <p:spPr>
            <a:xfrm rot="160710">
              <a:off x="3975495" y="59877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6" name="Rectangle 265"/>
            <p:cNvSpPr/>
            <p:nvPr/>
          </p:nvSpPr>
          <p:spPr>
            <a:xfrm rot="21460710">
              <a:off x="3821438" y="603254"/>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7" name="Rectangle 266"/>
            <p:cNvSpPr/>
            <p:nvPr/>
          </p:nvSpPr>
          <p:spPr>
            <a:xfrm rot="21220710">
              <a:off x="3661745" y="62464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8" name="Rectangle 267"/>
            <p:cNvSpPr/>
            <p:nvPr/>
          </p:nvSpPr>
          <p:spPr>
            <a:xfrm rot="20980710">
              <a:off x="3495820" y="65459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9" name="Rectangle 268"/>
            <p:cNvSpPr/>
            <p:nvPr/>
          </p:nvSpPr>
          <p:spPr>
            <a:xfrm rot="20800710">
              <a:off x="3332416" y="685692"/>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0" name="Rectangle 269"/>
            <p:cNvSpPr/>
            <p:nvPr/>
          </p:nvSpPr>
          <p:spPr>
            <a:xfrm rot="20560710">
              <a:off x="3166459" y="73595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1" name="Rectangle 270"/>
            <p:cNvSpPr/>
            <p:nvPr/>
          </p:nvSpPr>
          <p:spPr>
            <a:xfrm rot="20380710">
              <a:off x="3011529" y="793164"/>
              <a:ext cx="101586" cy="99611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2" name="Rectangle 271"/>
            <p:cNvSpPr/>
            <p:nvPr/>
          </p:nvSpPr>
          <p:spPr>
            <a:xfrm rot="20140710">
              <a:off x="2856851" y="8506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3" name="Rectangle 272"/>
            <p:cNvSpPr/>
            <p:nvPr/>
          </p:nvSpPr>
          <p:spPr>
            <a:xfrm rot="19480710">
              <a:off x="2396438" y="11294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4" name="Rectangle 273"/>
            <p:cNvSpPr/>
            <p:nvPr/>
          </p:nvSpPr>
          <p:spPr>
            <a:xfrm rot="19780710">
              <a:off x="2536982" y="1023169"/>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5" name="Rectangle 274"/>
            <p:cNvSpPr/>
            <p:nvPr/>
          </p:nvSpPr>
          <p:spPr>
            <a:xfrm rot="19960710">
              <a:off x="2695163" y="93196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sp>
        <p:nvSpPr>
          <p:cNvPr id="14" name="Freeform 13"/>
          <p:cNvSpPr>
            <a:spLocks/>
          </p:cNvSpPr>
          <p:nvPr/>
        </p:nvSpPr>
        <p:spPr bwMode="auto">
          <a:xfrm>
            <a:off x="736925" y="3977590"/>
            <a:ext cx="4714293" cy="690091"/>
          </a:xfrm>
          <a:custGeom>
            <a:avLst/>
            <a:gdLst>
              <a:gd name="T0" fmla="*/ 0 w 6224"/>
              <a:gd name="T1" fmla="*/ 0 h 3222"/>
              <a:gd name="T2" fmla="*/ 6224 w 6224"/>
              <a:gd name="T3" fmla="*/ 0 h 3222"/>
              <a:gd name="T4" fmla="*/ 5872 w 6224"/>
              <a:gd name="T5" fmla="*/ 3222 h 3222"/>
              <a:gd name="T6" fmla="*/ 340 w 6224"/>
              <a:gd name="T7" fmla="*/ 3222 h 3222"/>
              <a:gd name="T8" fmla="*/ 0 w 6224"/>
              <a:gd name="T9" fmla="*/ 0 h 3222"/>
              <a:gd name="connsiteX0" fmla="*/ 0 w 10000"/>
              <a:gd name="connsiteY0" fmla="*/ 0 h 10253"/>
              <a:gd name="connsiteX1" fmla="*/ 10000 w 10000"/>
              <a:gd name="connsiteY1" fmla="*/ 0 h 10253"/>
              <a:gd name="connsiteX2" fmla="*/ 9883 w 10000"/>
              <a:gd name="connsiteY2" fmla="*/ 10253 h 10253"/>
              <a:gd name="connsiteX3" fmla="*/ 546 w 10000"/>
              <a:gd name="connsiteY3" fmla="*/ 10000 h 10253"/>
              <a:gd name="connsiteX4" fmla="*/ 0 w 10000"/>
              <a:gd name="connsiteY4" fmla="*/ 0 h 10253"/>
              <a:gd name="connsiteX0" fmla="*/ 0 w 10000"/>
              <a:gd name="connsiteY0" fmla="*/ 0 h 11012"/>
              <a:gd name="connsiteX1" fmla="*/ 10000 w 10000"/>
              <a:gd name="connsiteY1" fmla="*/ 0 h 11012"/>
              <a:gd name="connsiteX2" fmla="*/ 9883 w 10000"/>
              <a:gd name="connsiteY2" fmla="*/ 10253 h 11012"/>
              <a:gd name="connsiteX3" fmla="*/ 74 w 10000"/>
              <a:gd name="connsiteY3" fmla="*/ 11012 h 11012"/>
              <a:gd name="connsiteX4" fmla="*/ 0 w 10000"/>
              <a:gd name="connsiteY4" fmla="*/ 0 h 11012"/>
              <a:gd name="connsiteX0" fmla="*/ 0 w 10000"/>
              <a:gd name="connsiteY0" fmla="*/ 0 h 32663"/>
              <a:gd name="connsiteX1" fmla="*/ 10000 w 10000"/>
              <a:gd name="connsiteY1" fmla="*/ 0 h 32663"/>
              <a:gd name="connsiteX2" fmla="*/ 9883 w 10000"/>
              <a:gd name="connsiteY2" fmla="*/ 10253 h 32663"/>
              <a:gd name="connsiteX3" fmla="*/ 188 w 10000"/>
              <a:gd name="connsiteY3" fmla="*/ 32663 h 32663"/>
              <a:gd name="connsiteX4" fmla="*/ 0 w 10000"/>
              <a:gd name="connsiteY4" fmla="*/ 0 h 32663"/>
              <a:gd name="connsiteX0" fmla="*/ 0 w 10000"/>
              <a:gd name="connsiteY0" fmla="*/ 0 h 33476"/>
              <a:gd name="connsiteX1" fmla="*/ 10000 w 10000"/>
              <a:gd name="connsiteY1" fmla="*/ 0 h 33476"/>
              <a:gd name="connsiteX2" fmla="*/ 9753 w 10000"/>
              <a:gd name="connsiteY2" fmla="*/ 33476 h 33476"/>
              <a:gd name="connsiteX3" fmla="*/ 188 w 10000"/>
              <a:gd name="connsiteY3" fmla="*/ 32663 h 33476"/>
              <a:gd name="connsiteX4" fmla="*/ 0 w 10000"/>
              <a:gd name="connsiteY4" fmla="*/ 0 h 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3476">
                <a:moveTo>
                  <a:pt x="0" y="0"/>
                </a:moveTo>
                <a:lnTo>
                  <a:pt x="10000" y="0"/>
                </a:lnTo>
                <a:cubicBezTo>
                  <a:pt x="9918" y="11159"/>
                  <a:pt x="9835" y="22317"/>
                  <a:pt x="9753" y="33476"/>
                </a:cubicBezTo>
                <a:lnTo>
                  <a:pt x="188" y="32663"/>
                </a:lnTo>
                <a:cubicBezTo>
                  <a:pt x="163" y="28992"/>
                  <a:pt x="25" y="3671"/>
                  <a:pt x="0" y="0"/>
                </a:cubicBezTo>
                <a:close/>
              </a:path>
            </a:pathLst>
          </a:cu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19" name="Rectangle 18"/>
          <p:cNvSpPr>
            <a:spLocks noChangeArrowheads="1"/>
          </p:cNvSpPr>
          <p:nvPr/>
        </p:nvSpPr>
        <p:spPr bwMode="auto">
          <a:xfrm>
            <a:off x="669512" y="3919950"/>
            <a:ext cx="4852148" cy="104347"/>
          </a:xfrm>
          <a:prstGeom prst="rect">
            <a:avLst/>
          </a:prstGeom>
          <a:solidFill>
            <a:schemeClr val="accent1">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21" name="Group 20"/>
          <p:cNvGrpSpPr>
            <a:grpSpLocks/>
          </p:cNvGrpSpPr>
          <p:nvPr/>
        </p:nvGrpSpPr>
        <p:grpSpPr bwMode="auto">
          <a:xfrm>
            <a:off x="1439827" y="3609451"/>
            <a:ext cx="386294" cy="301484"/>
            <a:chOff x="4532" y="1978"/>
            <a:chExt cx="1901" cy="1547"/>
          </a:xfrm>
        </p:grpSpPr>
        <p:grpSp>
          <p:nvGrpSpPr>
            <p:cNvPr id="30" name="Group 29"/>
            <p:cNvGrpSpPr>
              <a:grpSpLocks/>
            </p:cNvGrpSpPr>
            <p:nvPr/>
          </p:nvGrpSpPr>
          <p:grpSpPr bwMode="auto">
            <a:xfrm>
              <a:off x="4652" y="1978"/>
              <a:ext cx="1708" cy="1227"/>
              <a:chOff x="2520" y="3504"/>
              <a:chExt cx="1463" cy="928"/>
            </a:xfrm>
          </p:grpSpPr>
          <p:sp>
            <p:nvSpPr>
              <p:cNvPr id="32" name="AutoShape 1556"/>
              <p:cNvSpPr>
                <a:spLocks noChangeArrowheads="1"/>
              </p:cNvSpPr>
              <p:nvPr/>
            </p:nvSpPr>
            <p:spPr bwMode="auto">
              <a:xfrm>
                <a:off x="2520" y="3504"/>
                <a:ext cx="1463" cy="781"/>
              </a:xfrm>
              <a:prstGeom prst="roundRect">
                <a:avLst>
                  <a:gd name="adj" fmla="val 16667"/>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 name="AutoShape 1557"/>
              <p:cNvSpPr>
                <a:spLocks noChangeArrowheads="1"/>
              </p:cNvSpPr>
              <p:nvPr/>
            </p:nvSpPr>
            <p:spPr bwMode="auto">
              <a:xfrm>
                <a:off x="2655"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4" name="AutoShape 1558"/>
              <p:cNvSpPr>
                <a:spLocks noChangeArrowheads="1"/>
              </p:cNvSpPr>
              <p:nvPr/>
            </p:nvSpPr>
            <p:spPr bwMode="auto">
              <a:xfrm>
                <a:off x="3739"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5" name="AutoShape 1559"/>
              <p:cNvSpPr>
                <a:spLocks noChangeArrowheads="1"/>
              </p:cNvSpPr>
              <p:nvPr/>
            </p:nvSpPr>
            <p:spPr bwMode="auto">
              <a:xfrm>
                <a:off x="2853"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 name="AutoShape 1560"/>
              <p:cNvSpPr>
                <a:spLocks noChangeArrowheads="1"/>
              </p:cNvSpPr>
              <p:nvPr/>
            </p:nvSpPr>
            <p:spPr bwMode="auto">
              <a:xfrm>
                <a:off x="3505"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7" name="AutoShape 1561"/>
              <p:cNvSpPr>
                <a:spLocks noChangeArrowheads="1"/>
              </p:cNvSpPr>
              <p:nvPr/>
            </p:nvSpPr>
            <p:spPr bwMode="auto">
              <a:xfrm>
                <a:off x="3093" y="3568"/>
                <a:ext cx="340" cy="652"/>
              </a:xfrm>
              <a:prstGeom prst="roundRect">
                <a:avLst>
                  <a:gd name="adj" fmla="val 16667"/>
                </a:avLst>
              </a:prstGeom>
              <a:solidFill>
                <a:schemeClr val="bg1">
                  <a:lumMod val="9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2625" y="4289"/>
                <a:ext cx="1227" cy="143"/>
              </a:xfrm>
              <a:prstGeom prst="rect">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1" name="Rectangle 30"/>
            <p:cNvSpPr>
              <a:spLocks noChangeArrowheads="1"/>
            </p:cNvSpPr>
            <p:nvPr/>
          </p:nvSpPr>
          <p:spPr bwMode="auto">
            <a:xfrm>
              <a:off x="4532" y="3210"/>
              <a:ext cx="1901" cy="31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6" name="Group 5"/>
          <p:cNvGrpSpPr/>
          <p:nvPr/>
        </p:nvGrpSpPr>
        <p:grpSpPr>
          <a:xfrm>
            <a:off x="1264614" y="3203951"/>
            <a:ext cx="1078572" cy="381285"/>
            <a:chOff x="472959" y="2504216"/>
            <a:chExt cx="1078572" cy="381285"/>
          </a:xfrm>
        </p:grpSpPr>
        <p:grpSp>
          <p:nvGrpSpPr>
            <p:cNvPr id="71" name="Group 70"/>
            <p:cNvGrpSpPr>
              <a:grpSpLocks/>
            </p:cNvGrpSpPr>
            <p:nvPr/>
          </p:nvGrpSpPr>
          <p:grpSpPr bwMode="auto">
            <a:xfrm>
              <a:off x="472959" y="2520687"/>
              <a:ext cx="983973" cy="364814"/>
              <a:chOff x="0" y="700"/>
              <a:chExt cx="1836" cy="731"/>
            </a:xfrm>
          </p:grpSpPr>
          <p:sp>
            <p:nvSpPr>
              <p:cNvPr id="111" name="Rectangle 110"/>
              <p:cNvSpPr>
                <a:spLocks noChangeArrowheads="1"/>
              </p:cNvSpPr>
              <p:nvPr/>
            </p:nvSpPr>
            <p:spPr bwMode="auto">
              <a:xfrm>
                <a:off x="1496" y="700"/>
                <a:ext cx="340" cy="624"/>
              </a:xfrm>
              <a:prstGeom prst="rect">
                <a:avLst/>
              </a:prstGeom>
              <a:gradFill flip="none" rotWithShape="1">
                <a:gsLst>
                  <a:gs pos="3000">
                    <a:srgbClr val="B1B1B1"/>
                  </a:gs>
                  <a:gs pos="50000">
                    <a:schemeClr val="bg1">
                      <a:lumMod val="95000"/>
                      <a:lumOff val="0"/>
                    </a:schemeClr>
                  </a:gs>
                  <a:gs pos="100000">
                    <a:schemeClr val="bg1">
                      <a:lumMod val="95000"/>
                      <a:lumOff val="0"/>
                      <a:gamma/>
                      <a:shade val="46275"/>
                      <a:invGamma/>
                    </a:schemeClr>
                  </a:gs>
                </a:gsLst>
                <a:lin ang="5400000" scaled="0"/>
                <a:tileRect/>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112" name="Freeform 111"/>
              <p:cNvSpPr>
                <a:spLocks/>
              </p:cNvSpPr>
              <p:nvPr/>
            </p:nvSpPr>
            <p:spPr bwMode="auto">
              <a:xfrm>
                <a:off x="56" y="739"/>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113" name="Freeform 112"/>
              <p:cNvSpPr>
                <a:spLocks/>
              </p:cNvSpPr>
              <p:nvPr/>
            </p:nvSpPr>
            <p:spPr bwMode="auto">
              <a:xfrm>
                <a:off x="48" y="1285"/>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114" name="Freeform 113"/>
              <p:cNvSpPr>
                <a:spLocks/>
              </p:cNvSpPr>
              <p:nvPr/>
            </p:nvSpPr>
            <p:spPr bwMode="auto">
              <a:xfrm>
                <a:off x="0" y="739"/>
                <a:ext cx="1496" cy="692"/>
              </a:xfrm>
              <a:custGeom>
                <a:avLst/>
                <a:gdLst>
                  <a:gd name="T0" fmla="*/ 1496 w 1496"/>
                  <a:gd name="T1" fmla="*/ 0 h 692"/>
                  <a:gd name="T2" fmla="*/ 1185 w 1496"/>
                  <a:gd name="T3" fmla="*/ 0 h 692"/>
                  <a:gd name="T4" fmla="*/ 1009 w 1496"/>
                  <a:gd name="T5" fmla="*/ 15 h 692"/>
                  <a:gd name="T6" fmla="*/ 866 w 1496"/>
                  <a:gd name="T7" fmla="*/ 24 h 692"/>
                  <a:gd name="T8" fmla="*/ 581 w 1496"/>
                  <a:gd name="T9" fmla="*/ 56 h 692"/>
                  <a:gd name="T10" fmla="*/ 293 w 1496"/>
                  <a:gd name="T11" fmla="*/ 101 h 692"/>
                  <a:gd name="T12" fmla="*/ 64 w 1496"/>
                  <a:gd name="T13" fmla="*/ 139 h 692"/>
                  <a:gd name="T14" fmla="*/ 0 w 1496"/>
                  <a:gd name="T15" fmla="*/ 311 h 692"/>
                  <a:gd name="T16" fmla="*/ 23 w 1496"/>
                  <a:gd name="T17" fmla="*/ 517 h 692"/>
                  <a:gd name="T18" fmla="*/ 48 w 1496"/>
                  <a:gd name="T19" fmla="*/ 692 h 692"/>
                  <a:gd name="T20" fmla="*/ 203 w 1496"/>
                  <a:gd name="T21" fmla="*/ 660 h 692"/>
                  <a:gd name="T22" fmla="*/ 353 w 1496"/>
                  <a:gd name="T23" fmla="*/ 634 h 692"/>
                  <a:gd name="T24" fmla="*/ 533 w 1496"/>
                  <a:gd name="T25" fmla="*/ 608 h 692"/>
                  <a:gd name="T26" fmla="*/ 739 w 1496"/>
                  <a:gd name="T27" fmla="*/ 585 h 692"/>
                  <a:gd name="T28" fmla="*/ 859 w 1496"/>
                  <a:gd name="T29" fmla="*/ 566 h 692"/>
                  <a:gd name="T30" fmla="*/ 1028 w 1496"/>
                  <a:gd name="T31" fmla="*/ 559 h 692"/>
                  <a:gd name="T32" fmla="*/ 1174 w 1496"/>
                  <a:gd name="T33" fmla="*/ 546 h 692"/>
                  <a:gd name="T34" fmla="*/ 1361 w 1496"/>
                  <a:gd name="T35" fmla="*/ 546 h 692"/>
                  <a:gd name="T36" fmla="*/ 1496 w 1496"/>
                  <a:gd name="T37" fmla="*/ 546 h 692"/>
                  <a:gd name="T38" fmla="*/ 1496 w 1496"/>
                  <a:gd name="T3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6" h="692">
                    <a:moveTo>
                      <a:pt x="1496" y="0"/>
                    </a:moveTo>
                    <a:lnTo>
                      <a:pt x="1185" y="0"/>
                    </a:lnTo>
                    <a:lnTo>
                      <a:pt x="1009" y="15"/>
                    </a:lnTo>
                    <a:lnTo>
                      <a:pt x="866" y="24"/>
                    </a:lnTo>
                    <a:lnTo>
                      <a:pt x="581" y="56"/>
                    </a:lnTo>
                    <a:lnTo>
                      <a:pt x="293" y="101"/>
                    </a:lnTo>
                    <a:lnTo>
                      <a:pt x="64" y="139"/>
                    </a:lnTo>
                    <a:lnTo>
                      <a:pt x="0" y="311"/>
                    </a:lnTo>
                    <a:lnTo>
                      <a:pt x="23" y="517"/>
                    </a:lnTo>
                    <a:lnTo>
                      <a:pt x="48" y="692"/>
                    </a:lnTo>
                    <a:lnTo>
                      <a:pt x="203" y="660"/>
                    </a:lnTo>
                    <a:lnTo>
                      <a:pt x="353" y="634"/>
                    </a:lnTo>
                    <a:lnTo>
                      <a:pt x="533" y="608"/>
                    </a:lnTo>
                    <a:lnTo>
                      <a:pt x="739" y="585"/>
                    </a:lnTo>
                    <a:lnTo>
                      <a:pt x="859" y="566"/>
                    </a:lnTo>
                    <a:lnTo>
                      <a:pt x="1028" y="559"/>
                    </a:lnTo>
                    <a:lnTo>
                      <a:pt x="1174" y="546"/>
                    </a:lnTo>
                    <a:lnTo>
                      <a:pt x="1361" y="546"/>
                    </a:lnTo>
                    <a:lnTo>
                      <a:pt x="1496" y="546"/>
                    </a:lnTo>
                    <a:lnTo>
                      <a:pt x="1496" y="0"/>
                    </a:lnTo>
                    <a:close/>
                  </a:path>
                </a:pathLst>
              </a:custGeom>
              <a:gradFill rotWithShape="1">
                <a:gsLst>
                  <a:gs pos="0">
                    <a:schemeClr val="tx1">
                      <a:lumMod val="100000"/>
                      <a:lumOff val="0"/>
                    </a:schemeClr>
                  </a:gs>
                  <a:gs pos="50000">
                    <a:schemeClr val="tx1">
                      <a:lumMod val="100000"/>
                      <a:lumOff val="0"/>
                      <a:gamma/>
                      <a:tint val="54902"/>
                      <a:invGamma/>
                    </a:schemeClr>
                  </a:gs>
                  <a:gs pos="100000">
                    <a:schemeClr val="tx1">
                      <a:lumMod val="100000"/>
                      <a:lumOff val="0"/>
                    </a:scheme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83" name="Group 82"/>
            <p:cNvGrpSpPr>
              <a:grpSpLocks/>
            </p:cNvGrpSpPr>
            <p:nvPr/>
          </p:nvGrpSpPr>
          <p:grpSpPr bwMode="auto">
            <a:xfrm rot="5400000">
              <a:off x="1334687" y="2626736"/>
              <a:ext cx="339363" cy="94324"/>
              <a:chOff x="1586" y="918"/>
              <a:chExt cx="680" cy="176"/>
            </a:xfrm>
          </p:grpSpPr>
          <p:grpSp>
            <p:nvGrpSpPr>
              <p:cNvPr id="90" name="Group 89"/>
              <p:cNvGrpSpPr>
                <a:grpSpLocks/>
              </p:cNvGrpSpPr>
              <p:nvPr/>
            </p:nvGrpSpPr>
            <p:grpSpPr bwMode="auto">
              <a:xfrm rot="5400000">
                <a:off x="1869" y="635"/>
                <a:ext cx="113" cy="680"/>
                <a:chOff x="1869" y="635"/>
                <a:chExt cx="143" cy="680"/>
              </a:xfrm>
            </p:grpSpPr>
            <p:sp>
              <p:nvSpPr>
                <p:cNvPr id="92" name="Rectangle 91"/>
                <p:cNvSpPr>
                  <a:spLocks noChangeArrowheads="1"/>
                </p:cNvSpPr>
                <p:nvPr/>
              </p:nvSpPr>
              <p:spPr bwMode="auto">
                <a:xfrm>
                  <a:off x="1869" y="635"/>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93" name="AutoShape 1550"/>
                <p:cNvSpPr>
                  <a:spLocks noChangeArrowheads="1"/>
                </p:cNvSpPr>
                <p:nvPr/>
              </p:nvSpPr>
              <p:spPr bwMode="auto">
                <a:xfrm>
                  <a:off x="1869" y="818"/>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94" name="AutoShape 1551"/>
                <p:cNvSpPr>
                  <a:spLocks noChangeArrowheads="1"/>
                </p:cNvSpPr>
                <p:nvPr/>
              </p:nvSpPr>
              <p:spPr bwMode="auto">
                <a:xfrm>
                  <a:off x="1869" y="637"/>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95" name="AutoShape 1552"/>
                <p:cNvSpPr>
                  <a:spLocks noChangeArrowheads="1"/>
                </p:cNvSpPr>
                <p:nvPr/>
              </p:nvSpPr>
              <p:spPr bwMode="auto">
                <a:xfrm>
                  <a:off x="1869" y="1169"/>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91" name="Rectangle 90"/>
              <p:cNvSpPr>
                <a:spLocks noChangeArrowheads="1"/>
              </p:cNvSpPr>
              <p:nvPr/>
            </p:nvSpPr>
            <p:spPr bwMode="auto">
              <a:xfrm>
                <a:off x="1644" y="1037"/>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grpSp>
        <p:nvGrpSpPr>
          <p:cNvPr id="22" name="Group 21"/>
          <p:cNvGrpSpPr>
            <a:grpSpLocks/>
          </p:cNvGrpSpPr>
          <p:nvPr/>
        </p:nvGrpSpPr>
        <p:grpSpPr bwMode="auto">
          <a:xfrm>
            <a:off x="1156232" y="4096689"/>
            <a:ext cx="268213" cy="786857"/>
            <a:chOff x="7435" y="1496"/>
            <a:chExt cx="340" cy="1134"/>
          </a:xfrm>
        </p:grpSpPr>
        <p:grpSp>
          <p:nvGrpSpPr>
            <p:cNvPr id="23" name="Group 22"/>
            <p:cNvGrpSpPr>
              <a:grpSpLocks/>
            </p:cNvGrpSpPr>
            <p:nvPr/>
          </p:nvGrpSpPr>
          <p:grpSpPr bwMode="auto">
            <a:xfrm>
              <a:off x="7435" y="1496"/>
              <a:ext cx="340" cy="1134"/>
              <a:chOff x="6871" y="779"/>
              <a:chExt cx="624" cy="1814"/>
            </a:xfrm>
          </p:grpSpPr>
          <p:sp>
            <p:nvSpPr>
              <p:cNvPr id="25" name="AutoShape 1566"/>
              <p:cNvSpPr>
                <a:spLocks noChangeArrowheads="1"/>
              </p:cNvSpPr>
              <p:nvPr/>
            </p:nvSpPr>
            <p:spPr bwMode="auto">
              <a:xfrm>
                <a:off x="6871" y="779"/>
                <a:ext cx="624" cy="1814"/>
              </a:xfrm>
              <a:prstGeom prst="roundRect">
                <a:avLst>
                  <a:gd name="adj" fmla="val 16667"/>
                </a:avLst>
              </a:prstGeom>
              <a:solidFill>
                <a:schemeClr val="bg1">
                  <a:lumMod val="85000"/>
                  <a:lumOff val="0"/>
                </a:schemeClr>
              </a:solidFill>
              <a:ln w="9525">
                <a:solidFill>
                  <a:schemeClr val="tx1">
                    <a:lumMod val="100000"/>
                    <a:lumOff val="0"/>
                  </a:schemeClr>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26" name="Rectangle 25"/>
              <p:cNvSpPr>
                <a:spLocks noChangeArrowheads="1"/>
              </p:cNvSpPr>
              <p:nvPr/>
            </p:nvSpPr>
            <p:spPr bwMode="auto">
              <a:xfrm>
                <a:off x="7046" y="1066"/>
                <a:ext cx="297" cy="12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27" name="Rectangle 26"/>
              <p:cNvSpPr>
                <a:spLocks noChangeArrowheads="1"/>
              </p:cNvSpPr>
              <p:nvPr/>
            </p:nvSpPr>
            <p:spPr bwMode="auto">
              <a:xfrm>
                <a:off x="7066" y="1265"/>
                <a:ext cx="255" cy="1017"/>
              </a:xfrm>
              <a:prstGeom prst="rect">
                <a:avLst/>
              </a:prstGeom>
              <a:solidFill>
                <a:srgbClr val="FFC000"/>
              </a:solidFill>
              <a:ln w="9525">
                <a:solidFill>
                  <a:srgbClr val="FFC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28" name="Oval 27"/>
              <p:cNvSpPr>
                <a:spLocks noChangeArrowheads="1"/>
              </p:cNvSpPr>
              <p:nvPr/>
            </p:nvSpPr>
            <p:spPr bwMode="auto">
              <a:xfrm>
                <a:off x="7111" y="833"/>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29" name="Oval 28"/>
              <p:cNvSpPr>
                <a:spLocks noChangeArrowheads="1"/>
              </p:cNvSpPr>
              <p:nvPr/>
            </p:nvSpPr>
            <p:spPr bwMode="auto">
              <a:xfrm>
                <a:off x="7111" y="2358"/>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24" name="Rectangle 23"/>
            <p:cNvSpPr>
              <a:spLocks noChangeArrowheads="1"/>
            </p:cNvSpPr>
            <p:nvPr/>
          </p:nvSpPr>
          <p:spPr bwMode="auto">
            <a:xfrm>
              <a:off x="7541" y="1675"/>
              <a:ext cx="143" cy="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5" name="Group 4"/>
          <p:cNvGrpSpPr>
            <a:grpSpLocks noChangeAspect="1"/>
          </p:cNvGrpSpPr>
          <p:nvPr/>
        </p:nvGrpSpPr>
        <p:grpSpPr>
          <a:xfrm>
            <a:off x="6669365" y="914336"/>
            <a:ext cx="1930424" cy="2698842"/>
            <a:chOff x="5366433" y="882563"/>
            <a:chExt cx="2000243" cy="2235096"/>
          </a:xfrm>
        </p:grpSpPr>
        <p:sp>
          <p:nvSpPr>
            <p:cNvPr id="161" name="Rectangle 160"/>
            <p:cNvSpPr/>
            <p:nvPr/>
          </p:nvSpPr>
          <p:spPr>
            <a:xfrm>
              <a:off x="5366433" y="882563"/>
              <a:ext cx="2000243" cy="223509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162" name="Rounded Rectangle 161"/>
            <p:cNvSpPr/>
            <p:nvPr/>
          </p:nvSpPr>
          <p:spPr>
            <a:xfrm>
              <a:off x="7080927" y="1777872"/>
              <a:ext cx="177799" cy="374632"/>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163" name="Oval 162"/>
            <p:cNvSpPr/>
            <p:nvPr/>
          </p:nvSpPr>
          <p:spPr>
            <a:xfrm>
              <a:off x="7119024" y="1898517"/>
              <a:ext cx="108000" cy="92135"/>
            </a:xfrm>
            <a:prstGeom prst="ellipse">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164" name="Oval 163"/>
            <p:cNvSpPr/>
            <p:nvPr/>
          </p:nvSpPr>
          <p:spPr>
            <a:xfrm>
              <a:off x="6744533" y="1276240"/>
              <a:ext cx="144000" cy="122846"/>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165" name="Oval 164"/>
            <p:cNvSpPr/>
            <p:nvPr/>
          </p:nvSpPr>
          <p:spPr>
            <a:xfrm>
              <a:off x="6956153" y="1276243"/>
              <a:ext cx="143510" cy="122846"/>
            </a:xfrm>
            <a:prstGeom prst="ellipse">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grpSp>
        <p:nvGrpSpPr>
          <p:cNvPr id="16" name="Group 15"/>
          <p:cNvGrpSpPr>
            <a:grpSpLocks noChangeAspect="1"/>
          </p:cNvGrpSpPr>
          <p:nvPr/>
        </p:nvGrpSpPr>
        <p:grpSpPr>
          <a:xfrm>
            <a:off x="1796727" y="2880082"/>
            <a:ext cx="2043288" cy="1044000"/>
            <a:chOff x="6101400" y="3262173"/>
            <a:chExt cx="2562607" cy="1309342"/>
          </a:xfrm>
        </p:grpSpPr>
        <p:grpSp>
          <p:nvGrpSpPr>
            <p:cNvPr id="424" name="Group 423"/>
            <p:cNvGrpSpPr>
              <a:grpSpLocks noChangeAspect="1"/>
            </p:cNvGrpSpPr>
            <p:nvPr/>
          </p:nvGrpSpPr>
          <p:grpSpPr>
            <a:xfrm>
              <a:off x="6101400" y="3262173"/>
              <a:ext cx="2562607" cy="1309342"/>
              <a:chOff x="3548740" y="2593000"/>
              <a:chExt cx="3452458" cy="1763999"/>
            </a:xfrm>
          </p:grpSpPr>
          <p:sp>
            <p:nvSpPr>
              <p:cNvPr id="327" name="Rectangle 326"/>
              <p:cNvSpPr>
                <a:spLocks noChangeArrowheads="1"/>
              </p:cNvSpPr>
              <p:nvPr/>
            </p:nvSpPr>
            <p:spPr bwMode="auto">
              <a:xfrm>
                <a:off x="4834477" y="3083236"/>
                <a:ext cx="2055902" cy="950633"/>
              </a:xfrm>
              <a:prstGeom prst="rect">
                <a:avLst/>
              </a:prstGeom>
              <a:solidFill>
                <a:schemeClr val="bg1">
                  <a:lumMod val="8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328" name="Group 327"/>
              <p:cNvGrpSpPr>
                <a:grpSpLocks/>
              </p:cNvGrpSpPr>
              <p:nvPr/>
            </p:nvGrpSpPr>
            <p:grpSpPr bwMode="auto">
              <a:xfrm>
                <a:off x="5548777" y="3379936"/>
                <a:ext cx="623639" cy="579758"/>
                <a:chOff x="4084" y="923"/>
                <a:chExt cx="681" cy="680"/>
              </a:xfrm>
            </p:grpSpPr>
            <p:sp>
              <p:nvSpPr>
                <p:cNvPr id="412" name="Rectangle 411"/>
                <p:cNvSpPr>
                  <a:spLocks noChangeArrowheads="1"/>
                </p:cNvSpPr>
                <p:nvPr/>
              </p:nvSpPr>
              <p:spPr bwMode="auto">
                <a:xfrm>
                  <a:off x="4084"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413" name="Oval 412"/>
                <p:cNvSpPr>
                  <a:spLocks noChangeArrowheads="1"/>
                </p:cNvSpPr>
                <p:nvPr/>
              </p:nvSpPr>
              <p:spPr bwMode="auto">
                <a:xfrm>
                  <a:off x="4183" y="1032"/>
                  <a:ext cx="482" cy="482"/>
                </a:xfrm>
                <a:prstGeom prst="ellipse">
                  <a:avLst/>
                </a:prstGeom>
                <a:solidFill>
                  <a:schemeClr val="bg1">
                    <a:lumMod val="8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4" name="Oval 413"/>
                <p:cNvSpPr>
                  <a:spLocks noChangeArrowheads="1"/>
                </p:cNvSpPr>
                <p:nvPr/>
              </p:nvSpPr>
              <p:spPr bwMode="auto">
                <a:xfrm>
                  <a:off x="4115"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5" name="Oval 414"/>
                <p:cNvSpPr>
                  <a:spLocks noChangeArrowheads="1"/>
                </p:cNvSpPr>
                <p:nvPr/>
              </p:nvSpPr>
              <p:spPr bwMode="auto">
                <a:xfrm>
                  <a:off x="4117"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6" name="Oval 415"/>
                <p:cNvSpPr>
                  <a:spLocks noChangeArrowheads="1"/>
                </p:cNvSpPr>
                <p:nvPr/>
              </p:nvSpPr>
              <p:spPr bwMode="auto">
                <a:xfrm>
                  <a:off x="4608"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7" name="Oval 416"/>
                <p:cNvSpPr>
                  <a:spLocks noChangeArrowheads="1"/>
                </p:cNvSpPr>
                <p:nvPr/>
              </p:nvSpPr>
              <p:spPr bwMode="auto">
                <a:xfrm>
                  <a:off x="4615"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29" name="Oval 328"/>
              <p:cNvSpPr>
                <a:spLocks noChangeArrowheads="1"/>
              </p:cNvSpPr>
              <p:nvPr/>
            </p:nvSpPr>
            <p:spPr bwMode="auto">
              <a:xfrm>
                <a:off x="6230109" y="3160821"/>
                <a:ext cx="155681" cy="144940"/>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0" name="Oval 329"/>
              <p:cNvSpPr>
                <a:spLocks noChangeArrowheads="1"/>
              </p:cNvSpPr>
              <p:nvPr/>
            </p:nvSpPr>
            <p:spPr bwMode="auto">
              <a:xfrm>
                <a:off x="4862866" y="3102845"/>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1" name="Oval 330"/>
              <p:cNvSpPr>
                <a:spLocks noChangeArrowheads="1"/>
              </p:cNvSpPr>
              <p:nvPr/>
            </p:nvSpPr>
            <p:spPr bwMode="auto">
              <a:xfrm>
                <a:off x="5076240" y="3227323"/>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2" name="Rectangle 331"/>
              <p:cNvSpPr>
                <a:spLocks noChangeArrowheads="1"/>
              </p:cNvSpPr>
              <p:nvPr/>
            </p:nvSpPr>
            <p:spPr bwMode="auto">
              <a:xfrm>
                <a:off x="5923327"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3" name="Rectangle 332"/>
              <p:cNvSpPr>
                <a:spLocks noChangeArrowheads="1"/>
              </p:cNvSpPr>
              <p:nvPr/>
            </p:nvSpPr>
            <p:spPr bwMode="auto">
              <a:xfrm>
                <a:off x="6421505"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334" name="Group 333"/>
              <p:cNvGrpSpPr>
                <a:grpSpLocks/>
              </p:cNvGrpSpPr>
              <p:nvPr/>
            </p:nvGrpSpPr>
            <p:grpSpPr bwMode="auto">
              <a:xfrm>
                <a:off x="6223699" y="3379936"/>
                <a:ext cx="623639" cy="579758"/>
                <a:chOff x="4821" y="923"/>
                <a:chExt cx="681" cy="680"/>
              </a:xfrm>
            </p:grpSpPr>
            <p:sp>
              <p:nvSpPr>
                <p:cNvPr id="406" name="Rectangle 405"/>
                <p:cNvSpPr>
                  <a:spLocks noChangeArrowheads="1"/>
                </p:cNvSpPr>
                <p:nvPr/>
              </p:nvSpPr>
              <p:spPr bwMode="auto">
                <a:xfrm>
                  <a:off x="4821"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407" name="Oval 406"/>
                <p:cNvSpPr>
                  <a:spLocks noChangeArrowheads="1"/>
                </p:cNvSpPr>
                <p:nvPr/>
              </p:nvSpPr>
              <p:spPr bwMode="auto">
                <a:xfrm>
                  <a:off x="4919" y="1034"/>
                  <a:ext cx="482" cy="482"/>
                </a:xfrm>
                <a:prstGeom prst="ellipse">
                  <a:avLst/>
                </a:prstGeom>
                <a:solidFill>
                  <a:srgbClr val="92D05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8" name="Oval 407"/>
                <p:cNvSpPr>
                  <a:spLocks noChangeArrowheads="1"/>
                </p:cNvSpPr>
                <p:nvPr/>
              </p:nvSpPr>
              <p:spPr bwMode="auto">
                <a:xfrm>
                  <a:off x="4851" y="957"/>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9" name="Oval 408"/>
                <p:cNvSpPr>
                  <a:spLocks noChangeArrowheads="1"/>
                </p:cNvSpPr>
                <p:nvPr/>
              </p:nvSpPr>
              <p:spPr bwMode="auto">
                <a:xfrm>
                  <a:off x="4853"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0" name="Oval 409"/>
                <p:cNvSpPr>
                  <a:spLocks noChangeArrowheads="1"/>
                </p:cNvSpPr>
                <p:nvPr/>
              </p:nvSpPr>
              <p:spPr bwMode="auto">
                <a:xfrm>
                  <a:off x="5344" y="96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1" name="Oval 410"/>
                <p:cNvSpPr>
                  <a:spLocks noChangeArrowheads="1"/>
                </p:cNvSpPr>
                <p:nvPr/>
              </p:nvSpPr>
              <p:spPr bwMode="auto">
                <a:xfrm>
                  <a:off x="5351"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335" name="Group 334"/>
              <p:cNvGrpSpPr>
                <a:grpSpLocks/>
              </p:cNvGrpSpPr>
              <p:nvPr/>
            </p:nvGrpSpPr>
            <p:grpSpPr bwMode="auto">
              <a:xfrm>
                <a:off x="4872939" y="3378231"/>
                <a:ext cx="623639" cy="579758"/>
                <a:chOff x="3346" y="921"/>
                <a:chExt cx="681" cy="680"/>
              </a:xfrm>
            </p:grpSpPr>
            <p:sp>
              <p:nvSpPr>
                <p:cNvPr id="398" name="Rectangle 397"/>
                <p:cNvSpPr>
                  <a:spLocks noChangeArrowheads="1"/>
                </p:cNvSpPr>
                <p:nvPr/>
              </p:nvSpPr>
              <p:spPr bwMode="auto">
                <a:xfrm>
                  <a:off x="3346" y="921"/>
                  <a:ext cx="681" cy="680"/>
                </a:xfrm>
                <a:prstGeom prst="rect">
                  <a:avLst/>
                </a:prstGeom>
                <a:gradFill rotWithShape="1">
                  <a:gsLst>
                    <a:gs pos="0">
                      <a:schemeClr val="bg1">
                        <a:lumMod val="85000"/>
                        <a:lumOff val="0"/>
                      </a:schemeClr>
                    </a:gs>
                    <a:gs pos="100000">
                      <a:schemeClr val="bg1">
                        <a:lumMod val="8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99" name="Oval 398"/>
                <p:cNvSpPr>
                  <a:spLocks noChangeArrowheads="1"/>
                </p:cNvSpPr>
                <p:nvPr/>
              </p:nvSpPr>
              <p:spPr bwMode="auto">
                <a:xfrm>
                  <a:off x="3444" y="1032"/>
                  <a:ext cx="482" cy="482"/>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0" name="Oval 399"/>
                <p:cNvSpPr>
                  <a:spLocks noChangeArrowheads="1"/>
                </p:cNvSpPr>
                <p:nvPr/>
              </p:nvSpPr>
              <p:spPr bwMode="auto">
                <a:xfrm>
                  <a:off x="3376"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1" name="Oval 400"/>
                <p:cNvSpPr>
                  <a:spLocks noChangeArrowheads="1"/>
                </p:cNvSpPr>
                <p:nvPr/>
              </p:nvSpPr>
              <p:spPr bwMode="auto">
                <a:xfrm>
                  <a:off x="3378"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2" name="Oval 401"/>
                <p:cNvSpPr>
                  <a:spLocks noChangeArrowheads="1"/>
                </p:cNvSpPr>
                <p:nvPr/>
              </p:nvSpPr>
              <p:spPr bwMode="auto">
                <a:xfrm>
                  <a:off x="3869"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3" name="Oval 402"/>
                <p:cNvSpPr>
                  <a:spLocks noChangeArrowheads="1"/>
                </p:cNvSpPr>
                <p:nvPr/>
              </p:nvSpPr>
              <p:spPr bwMode="auto">
                <a:xfrm>
                  <a:off x="3876"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4" name="Oval 403"/>
                <p:cNvSpPr>
                  <a:spLocks noChangeArrowheads="1"/>
                </p:cNvSpPr>
                <p:nvPr/>
              </p:nvSpPr>
              <p:spPr bwMode="auto">
                <a:xfrm>
                  <a:off x="3617" y="1340"/>
                  <a:ext cx="142" cy="142"/>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5" name="Oval 404"/>
                <p:cNvSpPr>
                  <a:spLocks noChangeArrowheads="1"/>
                </p:cNvSpPr>
                <p:nvPr/>
              </p:nvSpPr>
              <p:spPr bwMode="auto">
                <a:xfrm>
                  <a:off x="3624" y="1179"/>
                  <a:ext cx="125" cy="125"/>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36" name="Rectangle 335"/>
              <p:cNvSpPr>
                <a:spLocks noChangeArrowheads="1"/>
              </p:cNvSpPr>
              <p:nvPr/>
            </p:nvSpPr>
            <p:spPr bwMode="auto">
              <a:xfrm rot="16200000">
                <a:off x="4443801" y="3384892"/>
                <a:ext cx="676953" cy="10348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7" name="Rectangle 336"/>
              <p:cNvSpPr>
                <a:spLocks noChangeArrowheads="1"/>
              </p:cNvSpPr>
              <p:nvPr/>
            </p:nvSpPr>
            <p:spPr bwMode="auto">
              <a:xfrm rot="16200000">
                <a:off x="4288151" y="3303641"/>
                <a:ext cx="628356" cy="25916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8" name="Rectangle 337"/>
              <p:cNvSpPr>
                <a:spLocks noChangeArrowheads="1"/>
              </p:cNvSpPr>
              <p:nvPr/>
            </p:nvSpPr>
            <p:spPr bwMode="auto">
              <a:xfrm>
                <a:off x="4521284" y="3071300"/>
                <a:ext cx="259163"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9" name="Rectangle 338"/>
              <p:cNvSpPr>
                <a:spLocks noChangeArrowheads="1"/>
              </p:cNvSpPr>
              <p:nvPr/>
            </p:nvSpPr>
            <p:spPr bwMode="auto">
              <a:xfrm>
                <a:off x="4966348"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40" name="Rectangle 339"/>
              <p:cNvSpPr>
                <a:spLocks noChangeArrowheads="1"/>
              </p:cNvSpPr>
              <p:nvPr/>
            </p:nvSpPr>
            <p:spPr bwMode="auto">
              <a:xfrm>
                <a:off x="6047871"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343" name="Group 342"/>
              <p:cNvGrpSpPr>
                <a:grpSpLocks/>
              </p:cNvGrpSpPr>
              <p:nvPr/>
            </p:nvGrpSpPr>
            <p:grpSpPr bwMode="auto">
              <a:xfrm>
                <a:off x="5024957" y="4206944"/>
                <a:ext cx="622723" cy="150055"/>
                <a:chOff x="3512" y="1893"/>
                <a:chExt cx="680" cy="176"/>
              </a:xfrm>
            </p:grpSpPr>
            <p:grpSp>
              <p:nvGrpSpPr>
                <p:cNvPr id="385" name="Group 384"/>
                <p:cNvGrpSpPr>
                  <a:grpSpLocks/>
                </p:cNvGrpSpPr>
                <p:nvPr/>
              </p:nvGrpSpPr>
              <p:grpSpPr bwMode="auto">
                <a:xfrm rot="5400000">
                  <a:off x="3795" y="1610"/>
                  <a:ext cx="113" cy="680"/>
                  <a:chOff x="3795" y="1610"/>
                  <a:chExt cx="143" cy="680"/>
                </a:xfrm>
              </p:grpSpPr>
              <p:sp>
                <p:nvSpPr>
                  <p:cNvPr id="387" name="Rectangle 386"/>
                  <p:cNvSpPr>
                    <a:spLocks noChangeArrowheads="1"/>
                  </p:cNvSpPr>
                  <p:nvPr/>
                </p:nvSpPr>
                <p:spPr bwMode="auto">
                  <a:xfrm>
                    <a:off x="3795"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8" name="AutoShape 1518"/>
                  <p:cNvSpPr>
                    <a:spLocks noChangeArrowheads="1"/>
                  </p:cNvSpPr>
                  <p:nvPr/>
                </p:nvSpPr>
                <p:spPr bwMode="auto">
                  <a:xfrm>
                    <a:off x="3795"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9" name="AutoShape 1519"/>
                  <p:cNvSpPr>
                    <a:spLocks noChangeArrowheads="1"/>
                  </p:cNvSpPr>
                  <p:nvPr/>
                </p:nvSpPr>
                <p:spPr bwMode="auto">
                  <a:xfrm>
                    <a:off x="3795"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90" name="AutoShape 1520"/>
                  <p:cNvSpPr>
                    <a:spLocks noChangeArrowheads="1"/>
                  </p:cNvSpPr>
                  <p:nvPr/>
                </p:nvSpPr>
                <p:spPr bwMode="auto">
                  <a:xfrm>
                    <a:off x="3795"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86" name="Rectangle 385"/>
                <p:cNvSpPr>
                  <a:spLocks noChangeArrowheads="1"/>
                </p:cNvSpPr>
                <p:nvPr/>
              </p:nvSpPr>
              <p:spPr bwMode="auto">
                <a:xfrm>
                  <a:off x="3570" y="2012"/>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344" name="Group 343"/>
              <p:cNvGrpSpPr>
                <a:grpSpLocks/>
              </p:cNvGrpSpPr>
              <p:nvPr/>
            </p:nvGrpSpPr>
            <p:grpSpPr bwMode="auto">
              <a:xfrm>
                <a:off x="6102817" y="4206955"/>
                <a:ext cx="622723" cy="149204"/>
                <a:chOff x="4689" y="1893"/>
                <a:chExt cx="680" cy="175"/>
              </a:xfrm>
            </p:grpSpPr>
            <p:grpSp>
              <p:nvGrpSpPr>
                <p:cNvPr id="379" name="Group 378"/>
                <p:cNvGrpSpPr>
                  <a:grpSpLocks/>
                </p:cNvGrpSpPr>
                <p:nvPr/>
              </p:nvGrpSpPr>
              <p:grpSpPr bwMode="auto">
                <a:xfrm rot="5400000">
                  <a:off x="4972" y="1610"/>
                  <a:ext cx="113" cy="680"/>
                  <a:chOff x="4972" y="1610"/>
                  <a:chExt cx="143" cy="680"/>
                </a:xfrm>
              </p:grpSpPr>
              <p:sp>
                <p:nvSpPr>
                  <p:cNvPr id="381" name="Rectangle 380"/>
                  <p:cNvSpPr>
                    <a:spLocks noChangeArrowheads="1"/>
                  </p:cNvSpPr>
                  <p:nvPr/>
                </p:nvSpPr>
                <p:spPr bwMode="auto">
                  <a:xfrm>
                    <a:off x="4972"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2" name="AutoShape 1525"/>
                  <p:cNvSpPr>
                    <a:spLocks noChangeArrowheads="1"/>
                  </p:cNvSpPr>
                  <p:nvPr/>
                </p:nvSpPr>
                <p:spPr bwMode="auto">
                  <a:xfrm>
                    <a:off x="4972"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3" name="AutoShape 1526"/>
                  <p:cNvSpPr>
                    <a:spLocks noChangeArrowheads="1"/>
                  </p:cNvSpPr>
                  <p:nvPr/>
                </p:nvSpPr>
                <p:spPr bwMode="auto">
                  <a:xfrm>
                    <a:off x="4972"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4" name="AutoShape 1527"/>
                  <p:cNvSpPr>
                    <a:spLocks noChangeArrowheads="1"/>
                  </p:cNvSpPr>
                  <p:nvPr/>
                </p:nvSpPr>
                <p:spPr bwMode="auto">
                  <a:xfrm>
                    <a:off x="4972"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80" name="Rectangle 379"/>
                <p:cNvSpPr>
                  <a:spLocks noChangeArrowheads="1"/>
                </p:cNvSpPr>
                <p:nvPr/>
              </p:nvSpPr>
              <p:spPr bwMode="auto">
                <a:xfrm>
                  <a:off x="4750" y="2011"/>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45" name="Text Box 1529"/>
              <p:cNvSpPr txBox="1">
                <a:spLocks noChangeArrowheads="1"/>
              </p:cNvSpPr>
              <p:nvPr/>
            </p:nvSpPr>
            <p:spPr bwMode="auto">
              <a:xfrm>
                <a:off x="5495562" y="3044749"/>
                <a:ext cx="817783" cy="5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0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GB" sz="10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nvGrpSpPr>
              <p:cNvPr id="346" name="Group 345"/>
              <p:cNvGrpSpPr>
                <a:grpSpLocks/>
              </p:cNvGrpSpPr>
              <p:nvPr/>
            </p:nvGrpSpPr>
            <p:grpSpPr bwMode="auto">
              <a:xfrm>
                <a:off x="3548740" y="2923802"/>
                <a:ext cx="1208818" cy="155171"/>
                <a:chOff x="1900" y="388"/>
                <a:chExt cx="1320" cy="182"/>
              </a:xfrm>
            </p:grpSpPr>
            <p:sp>
              <p:nvSpPr>
                <p:cNvPr id="376" name="Rectangle 375"/>
                <p:cNvSpPr>
                  <a:spLocks noChangeArrowheads="1"/>
                </p:cNvSpPr>
                <p:nvPr/>
              </p:nvSpPr>
              <p:spPr bwMode="auto">
                <a:xfrm>
                  <a:off x="2993" y="388"/>
                  <a:ext cx="227" cy="170"/>
                </a:xfrm>
                <a:prstGeom prst="rect">
                  <a:avLst/>
                </a:prstGeom>
                <a:gradFill rotWithShape="1">
                  <a:gsLst>
                    <a:gs pos="0">
                      <a:srgbClr val="FF0000">
                        <a:gamma/>
                        <a:shade val="46275"/>
                        <a:invGamma/>
                      </a:srgbClr>
                    </a:gs>
                    <a:gs pos="50000">
                      <a:srgbClr val="FF0000"/>
                    </a:gs>
                    <a:gs pos="100000">
                      <a:srgbClr val="FF0000">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77" name="Freeform 376"/>
                <p:cNvSpPr>
                  <a:spLocks/>
                </p:cNvSpPr>
                <p:nvPr/>
              </p:nvSpPr>
              <p:spPr bwMode="auto">
                <a:xfrm>
                  <a:off x="2027" y="409"/>
                  <a:ext cx="964" cy="135"/>
                </a:xfrm>
                <a:custGeom>
                  <a:avLst/>
                  <a:gdLst>
                    <a:gd name="T0" fmla="*/ 861 w 861"/>
                    <a:gd name="T1" fmla="*/ 0 h 135"/>
                    <a:gd name="T2" fmla="*/ 0 w 861"/>
                    <a:gd name="T3" fmla="*/ 49 h 135"/>
                    <a:gd name="T4" fmla="*/ 4 w 861"/>
                    <a:gd name="T5" fmla="*/ 100 h 135"/>
                    <a:gd name="T6" fmla="*/ 861 w 861"/>
                    <a:gd name="T7" fmla="*/ 135 h 135"/>
                    <a:gd name="T8" fmla="*/ 861 w 861"/>
                    <a:gd name="T9" fmla="*/ 0 h 135"/>
                  </a:gdLst>
                  <a:ahLst/>
                  <a:cxnLst>
                    <a:cxn ang="0">
                      <a:pos x="T0" y="T1"/>
                    </a:cxn>
                    <a:cxn ang="0">
                      <a:pos x="T2" y="T3"/>
                    </a:cxn>
                    <a:cxn ang="0">
                      <a:pos x="T4" y="T5"/>
                    </a:cxn>
                    <a:cxn ang="0">
                      <a:pos x="T6" y="T7"/>
                    </a:cxn>
                    <a:cxn ang="0">
                      <a:pos x="T8" y="T9"/>
                    </a:cxn>
                  </a:cxnLst>
                  <a:rect l="0" t="0" r="r" b="b"/>
                  <a:pathLst>
                    <a:path w="861" h="135">
                      <a:moveTo>
                        <a:pt x="861" y="0"/>
                      </a:moveTo>
                      <a:lnTo>
                        <a:pt x="0" y="49"/>
                      </a:lnTo>
                      <a:lnTo>
                        <a:pt x="4" y="100"/>
                      </a:lnTo>
                      <a:lnTo>
                        <a:pt x="861" y="135"/>
                      </a:lnTo>
                      <a:lnTo>
                        <a:pt x="861" y="0"/>
                      </a:lnTo>
                      <a:close/>
                    </a:path>
                  </a:pathLst>
                </a:cu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78" name="Oval 377"/>
                <p:cNvSpPr>
                  <a:spLocks noChangeArrowheads="1"/>
                </p:cNvSpPr>
                <p:nvPr/>
              </p:nvSpPr>
              <p:spPr bwMode="auto">
                <a:xfrm>
                  <a:off x="1900" y="400"/>
                  <a:ext cx="170" cy="170"/>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55" name="Oval 354"/>
              <p:cNvSpPr>
                <a:spLocks noChangeArrowheads="1"/>
              </p:cNvSpPr>
              <p:nvPr/>
            </p:nvSpPr>
            <p:spPr bwMode="auto">
              <a:xfrm>
                <a:off x="5332938" y="3099363"/>
                <a:ext cx="242504" cy="242503"/>
              </a:xfrm>
              <a:prstGeom prst="ellipse">
                <a:avLst/>
              </a:prstGeom>
              <a:solidFill>
                <a:srgbClr val="FF00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356" name="Group 355"/>
              <p:cNvGrpSpPr>
                <a:grpSpLocks/>
              </p:cNvGrpSpPr>
              <p:nvPr/>
            </p:nvGrpSpPr>
            <p:grpSpPr bwMode="auto">
              <a:xfrm>
                <a:off x="5422070" y="2593000"/>
                <a:ext cx="388620" cy="490220"/>
                <a:chOff x="0" y="0"/>
                <a:chExt cx="425" cy="575"/>
              </a:xfrm>
            </p:grpSpPr>
            <p:grpSp>
              <p:nvGrpSpPr>
                <p:cNvPr id="365" name="Group 364"/>
                <p:cNvGrpSpPr>
                  <a:grpSpLocks/>
                </p:cNvGrpSpPr>
                <p:nvPr/>
              </p:nvGrpSpPr>
              <p:grpSpPr bwMode="auto">
                <a:xfrm>
                  <a:off x="17" y="0"/>
                  <a:ext cx="397" cy="561"/>
                  <a:chOff x="17" y="0"/>
                  <a:chExt cx="397" cy="561"/>
                </a:xfrm>
              </p:grpSpPr>
              <p:sp>
                <p:nvSpPr>
                  <p:cNvPr id="367"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8" name="Rectangle 367"/>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9" name="Rectangle 368"/>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66" name="Rectangle 365"/>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357" name="Group 356"/>
              <p:cNvGrpSpPr>
                <a:grpSpLocks/>
              </p:cNvGrpSpPr>
              <p:nvPr/>
            </p:nvGrpSpPr>
            <p:grpSpPr bwMode="auto">
              <a:xfrm>
                <a:off x="4921175" y="2594095"/>
                <a:ext cx="388620" cy="490220"/>
                <a:chOff x="0" y="0"/>
                <a:chExt cx="425" cy="575"/>
              </a:xfrm>
            </p:grpSpPr>
            <p:grpSp>
              <p:nvGrpSpPr>
                <p:cNvPr id="360" name="Group 359"/>
                <p:cNvGrpSpPr>
                  <a:grpSpLocks/>
                </p:cNvGrpSpPr>
                <p:nvPr/>
              </p:nvGrpSpPr>
              <p:grpSpPr bwMode="auto">
                <a:xfrm>
                  <a:off x="17" y="0"/>
                  <a:ext cx="397" cy="561"/>
                  <a:chOff x="17" y="0"/>
                  <a:chExt cx="397" cy="561"/>
                </a:xfrm>
              </p:grpSpPr>
              <p:sp>
                <p:nvSpPr>
                  <p:cNvPr id="362"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3" name="Rectangle 362"/>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4" name="Rectangle 363"/>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61" name="Rectangle 360"/>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59" name="Text Box 1529"/>
              <p:cNvSpPr txBox="1">
                <a:spLocks noChangeArrowheads="1"/>
              </p:cNvSpPr>
              <p:nvPr/>
            </p:nvSpPr>
            <p:spPr bwMode="auto">
              <a:xfrm>
                <a:off x="6183953" y="3487364"/>
                <a:ext cx="817245" cy="5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GB" sz="9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GB" sz="9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grpSp>
          <p:nvGrpSpPr>
            <p:cNvPr id="421" name="Group 420">
              <a:extLst>
                <a:ext uri="{FF2B5EF4-FFF2-40B4-BE49-F238E27FC236}">
                  <a16:creationId xmlns:a16="http://schemas.microsoft.com/office/drawing/2014/main" id="{1A88A40D-A8DB-4F1C-A255-39D59EE12CFF}"/>
                </a:ext>
              </a:extLst>
            </p:cNvPr>
            <p:cNvGrpSpPr>
              <a:grpSpLocks noChangeAspect="1"/>
            </p:cNvGrpSpPr>
            <p:nvPr/>
          </p:nvGrpSpPr>
          <p:grpSpPr>
            <a:xfrm>
              <a:off x="7089286" y="3638832"/>
              <a:ext cx="521493" cy="618556"/>
              <a:chOff x="5340737" y="3046452"/>
              <a:chExt cx="520089" cy="616884"/>
            </a:xfrm>
          </p:grpSpPr>
          <p:sp>
            <p:nvSpPr>
              <p:cNvPr id="442" name="Oval 441">
                <a:extLst>
                  <a:ext uri="{FF2B5EF4-FFF2-40B4-BE49-F238E27FC236}">
                    <a16:creationId xmlns:a16="http://schemas.microsoft.com/office/drawing/2014/main" id="{AE080371-DE46-4902-A968-9F44889A2EF5}"/>
                  </a:ext>
                </a:extLst>
              </p:cNvPr>
              <p:cNvSpPr/>
              <p:nvPr/>
            </p:nvSpPr>
            <p:spPr>
              <a:xfrm>
                <a:off x="5512066" y="3514973"/>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3" name="Oval 442">
                <a:extLst>
                  <a:ext uri="{FF2B5EF4-FFF2-40B4-BE49-F238E27FC236}">
                    <a16:creationId xmlns:a16="http://schemas.microsoft.com/office/drawing/2014/main" id="{761FBBA0-7524-48EA-A091-B2047E73C5D9}"/>
                  </a:ext>
                </a:extLst>
              </p:cNvPr>
              <p:cNvSpPr/>
              <p:nvPr/>
            </p:nvSpPr>
            <p:spPr>
              <a:xfrm>
                <a:off x="5444631" y="3509631"/>
                <a:ext cx="54000" cy="54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4" name="Oval 443">
                <a:extLst>
                  <a:ext uri="{FF2B5EF4-FFF2-40B4-BE49-F238E27FC236}">
                    <a16:creationId xmlns:a16="http://schemas.microsoft.com/office/drawing/2014/main" id="{28A31571-9DF8-43FC-BB9E-B57CCC7C3062}"/>
                  </a:ext>
                </a:extLst>
              </p:cNvPr>
              <p:cNvSpPr/>
              <p:nvPr/>
            </p:nvSpPr>
            <p:spPr>
              <a:xfrm>
                <a:off x="5349016" y="3266405"/>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5" name="Oval 444">
                <a:extLst>
                  <a:ext uri="{FF2B5EF4-FFF2-40B4-BE49-F238E27FC236}">
                    <a16:creationId xmlns:a16="http://schemas.microsoft.com/office/drawing/2014/main" id="{2E1E7294-BBA8-4C18-BD4C-685F43B174CD}"/>
                  </a:ext>
                </a:extLst>
              </p:cNvPr>
              <p:cNvSpPr/>
              <p:nvPr/>
            </p:nvSpPr>
            <p:spPr>
              <a:xfrm>
                <a:off x="5700940" y="3265430"/>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6" name="Oval 445">
                <a:extLst>
                  <a:ext uri="{FF2B5EF4-FFF2-40B4-BE49-F238E27FC236}">
                    <a16:creationId xmlns:a16="http://schemas.microsoft.com/office/drawing/2014/main" id="{B9E41288-CD72-4381-8A3D-1BCDD1294AD7}"/>
                  </a:ext>
                </a:extLst>
              </p:cNvPr>
              <p:cNvSpPr/>
              <p:nvPr/>
            </p:nvSpPr>
            <p:spPr>
              <a:xfrm>
                <a:off x="5700951" y="3580063"/>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7" name="Oval 446">
                <a:extLst>
                  <a:ext uri="{FF2B5EF4-FFF2-40B4-BE49-F238E27FC236}">
                    <a16:creationId xmlns:a16="http://schemas.microsoft.com/office/drawing/2014/main" id="{F07340BB-072B-4D14-9EB5-1BFDA7E02CBD}"/>
                  </a:ext>
                </a:extLst>
              </p:cNvPr>
              <p:cNvSpPr/>
              <p:nvPr/>
            </p:nvSpPr>
            <p:spPr>
              <a:xfrm>
                <a:off x="5345810" y="3580536"/>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9" name="Oval 448">
                <a:extLst>
                  <a:ext uri="{FF2B5EF4-FFF2-40B4-BE49-F238E27FC236}">
                    <a16:creationId xmlns:a16="http://schemas.microsoft.com/office/drawing/2014/main" id="{666C5467-0763-4388-B4F6-2ABB212C7B08}"/>
                  </a:ext>
                </a:extLst>
              </p:cNvPr>
              <p:cNvSpPr/>
              <p:nvPr/>
            </p:nvSpPr>
            <p:spPr>
              <a:xfrm>
                <a:off x="5680826" y="3046452"/>
                <a:ext cx="180000" cy="180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50" name="Oval 449">
                <a:extLst>
                  <a:ext uri="{FF2B5EF4-FFF2-40B4-BE49-F238E27FC236}">
                    <a16:creationId xmlns:a16="http://schemas.microsoft.com/office/drawing/2014/main" id="{A5B1B605-4675-402B-9D5C-F3F28F760606}"/>
                  </a:ext>
                </a:extLst>
              </p:cNvPr>
              <p:cNvSpPr/>
              <p:nvPr/>
            </p:nvSpPr>
            <p:spPr>
              <a:xfrm>
                <a:off x="5340737" y="3047591"/>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51" name="Oval 450">
                <a:extLst>
                  <a:ext uri="{FF2B5EF4-FFF2-40B4-BE49-F238E27FC236}">
                    <a16:creationId xmlns:a16="http://schemas.microsoft.com/office/drawing/2014/main" id="{BE316285-11FA-4356-9B6A-6219C901E41D}"/>
                  </a:ext>
                </a:extLst>
              </p:cNvPr>
              <p:cNvSpPr/>
              <p:nvPr/>
            </p:nvSpPr>
            <p:spPr>
              <a:xfrm>
                <a:off x="5494700" y="3147367"/>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grpSp>
      <p:sp>
        <p:nvSpPr>
          <p:cNvPr id="7" name="TextBox 6">
            <a:extLst>
              <a:ext uri="{FF2B5EF4-FFF2-40B4-BE49-F238E27FC236}">
                <a16:creationId xmlns:a16="http://schemas.microsoft.com/office/drawing/2014/main" id="{DE33B634-2B0B-4D51-AE77-D65716894B5D}"/>
              </a:ext>
            </a:extLst>
          </p:cNvPr>
          <p:cNvSpPr txBox="1"/>
          <p:nvPr/>
        </p:nvSpPr>
        <p:spPr>
          <a:xfrm>
            <a:off x="2576480" y="2879352"/>
            <a:ext cx="685203" cy="307777"/>
          </a:xfrm>
          <a:prstGeom prst="rect">
            <a:avLst/>
          </a:prstGeom>
          <a:noFill/>
        </p:spPr>
        <p:txBody>
          <a:bodyPr wrap="square" rtlCol="0">
            <a:spAutoFit/>
          </a:bodyPr>
          <a:lstStyle/>
          <a:p>
            <a:r>
              <a:rPr lang="en-GB" sz="1400" dirty="0"/>
              <a:t>D     C           </a:t>
            </a:r>
          </a:p>
        </p:txBody>
      </p:sp>
      <p:sp>
        <p:nvSpPr>
          <p:cNvPr id="188" name="TextBox 187">
            <a:extLst>
              <a:ext uri="{FF2B5EF4-FFF2-40B4-BE49-F238E27FC236}">
                <a16:creationId xmlns:a16="http://schemas.microsoft.com/office/drawing/2014/main" id="{00687F07-FCED-4C8C-BEDE-30635A7D8625}"/>
              </a:ext>
            </a:extLst>
          </p:cNvPr>
          <p:cNvSpPr txBox="1"/>
          <p:nvPr/>
        </p:nvSpPr>
        <p:spPr>
          <a:xfrm>
            <a:off x="4232727" y="4313797"/>
            <a:ext cx="1051267" cy="369332"/>
          </a:xfrm>
          <a:prstGeom prst="rect">
            <a:avLst/>
          </a:prstGeom>
          <a:noFill/>
        </p:spPr>
        <p:txBody>
          <a:bodyPr wrap="square" rtlCol="0">
            <a:spAutoFit/>
          </a:bodyPr>
          <a:lstStyle/>
          <a:p>
            <a:r>
              <a:rPr lang="en-GB" dirty="0"/>
              <a:t>MOTOR</a:t>
            </a:r>
          </a:p>
        </p:txBody>
      </p:sp>
      <p:sp>
        <p:nvSpPr>
          <p:cNvPr id="189" name="Rectangle: Rounded Corners 188">
            <a:extLst>
              <a:ext uri="{FF2B5EF4-FFF2-40B4-BE49-F238E27FC236}">
                <a16:creationId xmlns:a16="http://schemas.microsoft.com/office/drawing/2014/main" id="{8594570A-97A0-4EB0-A740-C62B7E2D96BD}"/>
              </a:ext>
            </a:extLst>
          </p:cNvPr>
          <p:cNvSpPr/>
          <p:nvPr/>
        </p:nvSpPr>
        <p:spPr>
          <a:xfrm>
            <a:off x="7142205" y="3101821"/>
            <a:ext cx="317555" cy="457229"/>
          </a:xfrm>
          <a:prstGeom prst="round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TextBox 426">
            <a:extLst>
              <a:ext uri="{FF2B5EF4-FFF2-40B4-BE49-F238E27FC236}">
                <a16:creationId xmlns:a16="http://schemas.microsoft.com/office/drawing/2014/main" id="{DE82123D-8FD5-42D4-9E7A-4D89E6C676AC}"/>
              </a:ext>
            </a:extLst>
          </p:cNvPr>
          <p:cNvSpPr txBox="1"/>
          <p:nvPr/>
        </p:nvSpPr>
        <p:spPr>
          <a:xfrm>
            <a:off x="6939263" y="3552080"/>
            <a:ext cx="8175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prstClr val="black"/>
                </a:solidFill>
                <a:effectLst/>
                <a:uLnTx/>
                <a:uFillTx/>
                <a:latin typeface="Calibri"/>
                <a:ea typeface="+mn-ea"/>
                <a:cs typeface="+mn-cs"/>
              </a:rPr>
              <a:t>Motor contactors</a:t>
            </a:r>
          </a:p>
        </p:txBody>
      </p:sp>
      <p:grpSp>
        <p:nvGrpSpPr>
          <p:cNvPr id="20" name="Group 19"/>
          <p:cNvGrpSpPr>
            <a:grpSpLocks/>
          </p:cNvGrpSpPr>
          <p:nvPr/>
        </p:nvGrpSpPr>
        <p:grpSpPr bwMode="auto">
          <a:xfrm>
            <a:off x="4460448" y="3444366"/>
            <a:ext cx="950585" cy="472302"/>
            <a:chOff x="7631" y="3950"/>
            <a:chExt cx="1255" cy="510"/>
          </a:xfrm>
        </p:grpSpPr>
        <p:sp>
          <p:nvSpPr>
            <p:cNvPr id="39" name="AutoShape 1455"/>
            <p:cNvSpPr>
              <a:spLocks noChangeArrowheads="1"/>
            </p:cNvSpPr>
            <p:nvPr/>
          </p:nvSpPr>
          <p:spPr bwMode="auto">
            <a:xfrm>
              <a:off x="7631" y="3950"/>
              <a:ext cx="1247" cy="510"/>
            </a:xfrm>
            <a:prstGeom prst="roundRect">
              <a:avLst>
                <a:gd name="adj" fmla="val 16667"/>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cxnSp>
          <p:nvCxnSpPr>
            <p:cNvPr id="40" name="AutoShape 1456"/>
            <p:cNvCxnSpPr>
              <a:cxnSpLocks noChangeShapeType="1"/>
            </p:cNvCxnSpPr>
            <p:nvPr/>
          </p:nvCxnSpPr>
          <p:spPr bwMode="auto">
            <a:xfrm>
              <a:off x="7639" y="4050"/>
              <a:ext cx="124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87" name="Freeform: Shape 186">
            <a:extLst>
              <a:ext uri="{FF2B5EF4-FFF2-40B4-BE49-F238E27FC236}">
                <a16:creationId xmlns:a16="http://schemas.microsoft.com/office/drawing/2014/main" id="{A01972B8-3705-4C71-86B6-7D0F3B23F706}"/>
              </a:ext>
            </a:extLst>
          </p:cNvPr>
          <p:cNvSpPr/>
          <p:nvPr/>
        </p:nvSpPr>
        <p:spPr>
          <a:xfrm>
            <a:off x="4744995" y="3328086"/>
            <a:ext cx="2397210" cy="1046206"/>
          </a:xfrm>
          <a:custGeom>
            <a:avLst/>
            <a:gdLst>
              <a:gd name="connsiteX0" fmla="*/ 16475 w 2397210"/>
              <a:gd name="connsiteY0" fmla="*/ 1046206 h 1046206"/>
              <a:gd name="connsiteX1" fmla="*/ 0 w 2397210"/>
              <a:gd name="connsiteY1" fmla="*/ 683741 h 1046206"/>
              <a:gd name="connsiteX2" fmla="*/ 181232 w 2397210"/>
              <a:gd name="connsiteY2" fmla="*/ 469557 h 1046206"/>
              <a:gd name="connsiteX3" fmla="*/ 469556 w 2397210"/>
              <a:gd name="connsiteY3" fmla="*/ 387179 h 1046206"/>
              <a:gd name="connsiteX4" fmla="*/ 757881 w 2397210"/>
              <a:gd name="connsiteY4" fmla="*/ 378941 h 1046206"/>
              <a:gd name="connsiteX5" fmla="*/ 1046205 w 2397210"/>
              <a:gd name="connsiteY5" fmla="*/ 337752 h 1046206"/>
              <a:gd name="connsiteX6" fmla="*/ 1219200 w 2397210"/>
              <a:gd name="connsiteY6" fmla="*/ 247136 h 1046206"/>
              <a:gd name="connsiteX7" fmla="*/ 1359243 w 2397210"/>
              <a:gd name="connsiteY7" fmla="*/ 148282 h 1046206"/>
              <a:gd name="connsiteX8" fmla="*/ 1556951 w 2397210"/>
              <a:gd name="connsiteY8" fmla="*/ 49428 h 1046206"/>
              <a:gd name="connsiteX9" fmla="*/ 1738183 w 2397210"/>
              <a:gd name="connsiteY9" fmla="*/ 0 h 1046206"/>
              <a:gd name="connsiteX10" fmla="*/ 2018270 w 2397210"/>
              <a:gd name="connsiteY10" fmla="*/ 0 h 1046206"/>
              <a:gd name="connsiteX11" fmla="*/ 2397210 w 2397210"/>
              <a:gd name="connsiteY11" fmla="*/ 0 h 1046206"/>
              <a:gd name="connsiteX0" fmla="*/ 16475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 name="connsiteX0" fmla="*/ 8238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210" h="1046206">
                <a:moveTo>
                  <a:pt x="8238" y="1046206"/>
                </a:moveTo>
                <a:lnTo>
                  <a:pt x="0" y="683741"/>
                </a:lnTo>
                <a:cubicBezTo>
                  <a:pt x="30205" y="648044"/>
                  <a:pt x="27459" y="579395"/>
                  <a:pt x="57664" y="543698"/>
                </a:cubicBezTo>
                <a:lnTo>
                  <a:pt x="181232" y="469557"/>
                </a:lnTo>
                <a:lnTo>
                  <a:pt x="469556" y="387179"/>
                </a:lnTo>
                <a:lnTo>
                  <a:pt x="757881" y="378941"/>
                </a:lnTo>
                <a:lnTo>
                  <a:pt x="1046205" y="337752"/>
                </a:lnTo>
                <a:lnTo>
                  <a:pt x="1219200" y="247136"/>
                </a:lnTo>
                <a:lnTo>
                  <a:pt x="1359243" y="148282"/>
                </a:lnTo>
                <a:lnTo>
                  <a:pt x="1556951" y="49428"/>
                </a:lnTo>
                <a:lnTo>
                  <a:pt x="1738183" y="0"/>
                </a:lnTo>
                <a:lnTo>
                  <a:pt x="2018270" y="0"/>
                </a:lnTo>
                <a:lnTo>
                  <a:pt x="239721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9" name="Connector: Elbow 308">
            <a:extLst>
              <a:ext uri="{FF2B5EF4-FFF2-40B4-BE49-F238E27FC236}">
                <a16:creationId xmlns:a16="http://schemas.microsoft.com/office/drawing/2014/main" id="{55FB1FA7-C914-413A-8F39-5225BB5E1F74}"/>
              </a:ext>
            </a:extLst>
          </p:cNvPr>
          <p:cNvCxnSpPr>
            <a:cxnSpLocks/>
            <a:endCxn id="39" idx="0"/>
          </p:cNvCxnSpPr>
          <p:nvPr/>
        </p:nvCxnSpPr>
        <p:spPr>
          <a:xfrm>
            <a:off x="2743461" y="2622845"/>
            <a:ext cx="2189250" cy="821521"/>
          </a:xfrm>
          <a:prstGeom prst="bentConnector2">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438" name="Connector: Elbow 437">
            <a:extLst>
              <a:ext uri="{FF2B5EF4-FFF2-40B4-BE49-F238E27FC236}">
                <a16:creationId xmlns:a16="http://schemas.microsoft.com/office/drawing/2014/main" id="{01B1DC95-1F74-432B-A357-015758119001}"/>
              </a:ext>
            </a:extLst>
          </p:cNvPr>
          <p:cNvCxnSpPr>
            <a:cxnSpLocks/>
          </p:cNvCxnSpPr>
          <p:nvPr/>
        </p:nvCxnSpPr>
        <p:spPr>
          <a:xfrm>
            <a:off x="3030358" y="2708549"/>
            <a:ext cx="1832888" cy="743769"/>
          </a:xfrm>
          <a:prstGeom prst="bentConnector3">
            <a:avLst>
              <a:gd name="adj1" fmla="val 99439"/>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462" name="Freeform: Shape 461">
            <a:extLst>
              <a:ext uri="{FF2B5EF4-FFF2-40B4-BE49-F238E27FC236}">
                <a16:creationId xmlns:a16="http://schemas.microsoft.com/office/drawing/2014/main" id="{E1FB1D7C-FB72-4C89-AAF3-7B149C04B9B0}"/>
              </a:ext>
            </a:extLst>
          </p:cNvPr>
          <p:cNvSpPr/>
          <p:nvPr/>
        </p:nvSpPr>
        <p:spPr>
          <a:xfrm>
            <a:off x="7463481" y="2693773"/>
            <a:ext cx="189470" cy="642551"/>
          </a:xfrm>
          <a:custGeom>
            <a:avLst/>
            <a:gdLst>
              <a:gd name="connsiteX0" fmla="*/ 0 w 189470"/>
              <a:gd name="connsiteY0" fmla="*/ 642551 h 642551"/>
              <a:gd name="connsiteX1" fmla="*/ 189470 w 189470"/>
              <a:gd name="connsiteY1" fmla="*/ 642551 h 642551"/>
              <a:gd name="connsiteX2" fmla="*/ 172995 w 189470"/>
              <a:gd name="connsiteY2" fmla="*/ 0 h 642551"/>
            </a:gdLst>
            <a:ahLst/>
            <a:cxnLst>
              <a:cxn ang="0">
                <a:pos x="connsiteX0" y="connsiteY0"/>
              </a:cxn>
              <a:cxn ang="0">
                <a:pos x="connsiteX1" y="connsiteY1"/>
              </a:cxn>
              <a:cxn ang="0">
                <a:pos x="connsiteX2" y="connsiteY2"/>
              </a:cxn>
            </a:cxnLst>
            <a:rect l="l" t="t" r="r" b="b"/>
            <a:pathLst>
              <a:path w="189470" h="642551">
                <a:moveTo>
                  <a:pt x="0" y="642551"/>
                </a:moveTo>
                <a:lnTo>
                  <a:pt x="189470" y="642551"/>
                </a:lnTo>
                <a:lnTo>
                  <a:pt x="172995"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cxnSp>
        <p:nvCxnSpPr>
          <p:cNvPr id="465" name="Connector: Elbow 464">
            <a:extLst>
              <a:ext uri="{FF2B5EF4-FFF2-40B4-BE49-F238E27FC236}">
                <a16:creationId xmlns:a16="http://schemas.microsoft.com/office/drawing/2014/main" id="{6BBFA757-3E1A-4697-956C-FCB8A15F21B7}"/>
              </a:ext>
            </a:extLst>
          </p:cNvPr>
          <p:cNvCxnSpPr/>
          <p:nvPr/>
        </p:nvCxnSpPr>
        <p:spPr>
          <a:xfrm rot="10800000" flipV="1">
            <a:off x="6322787" y="2719417"/>
            <a:ext cx="664349" cy="224508"/>
          </a:xfrm>
          <a:prstGeom prst="bentConnector3">
            <a:avLst>
              <a:gd name="adj1" fmla="val 401"/>
            </a:avLst>
          </a:prstGeom>
          <a:ln w="38100"/>
        </p:spPr>
        <p:style>
          <a:lnRef idx="1">
            <a:schemeClr val="dk1"/>
          </a:lnRef>
          <a:fillRef idx="0">
            <a:schemeClr val="dk1"/>
          </a:fillRef>
          <a:effectRef idx="0">
            <a:schemeClr val="dk1"/>
          </a:effectRef>
          <a:fontRef idx="minor">
            <a:schemeClr val="tx1"/>
          </a:fontRef>
        </p:style>
      </p:cxnSp>
      <p:sp>
        <p:nvSpPr>
          <p:cNvPr id="468" name="TextBox 467">
            <a:extLst>
              <a:ext uri="{FF2B5EF4-FFF2-40B4-BE49-F238E27FC236}">
                <a16:creationId xmlns:a16="http://schemas.microsoft.com/office/drawing/2014/main" id="{B5B7D50B-2863-4E30-9FF4-D33659E3CDE4}"/>
              </a:ext>
            </a:extLst>
          </p:cNvPr>
          <p:cNvSpPr txBox="1"/>
          <p:nvPr/>
        </p:nvSpPr>
        <p:spPr>
          <a:xfrm>
            <a:off x="5965164" y="2729875"/>
            <a:ext cx="8175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prstClr val="black"/>
                </a:solidFill>
                <a:effectLst/>
                <a:uLnTx/>
                <a:uFillTx/>
                <a:latin typeface="Calibri"/>
                <a:ea typeface="+mn-ea"/>
                <a:cs typeface="+mn-cs"/>
              </a:rPr>
              <a:t>Mains</a:t>
            </a:r>
          </a:p>
        </p:txBody>
      </p:sp>
      <p:sp>
        <p:nvSpPr>
          <p:cNvPr id="290" name="TextBox 289">
            <a:extLst>
              <a:ext uri="{FF2B5EF4-FFF2-40B4-BE49-F238E27FC236}">
                <a16:creationId xmlns:a16="http://schemas.microsoft.com/office/drawing/2014/main" id="{94105F09-248F-476E-92CB-DCAD959552BC}"/>
              </a:ext>
            </a:extLst>
          </p:cNvPr>
          <p:cNvSpPr txBox="1"/>
          <p:nvPr/>
        </p:nvSpPr>
        <p:spPr>
          <a:xfrm>
            <a:off x="106753" y="1866794"/>
            <a:ext cx="2666148" cy="1015663"/>
          </a:xfrm>
          <a:prstGeom prst="rect">
            <a:avLst/>
          </a:prstGeom>
          <a:noFill/>
        </p:spPr>
        <p:txBody>
          <a:bodyPr wrap="square" rtlCol="0">
            <a:spAutoFit/>
          </a:bodyPr>
          <a:lstStyle/>
          <a:p>
            <a:pPr lvl="0">
              <a:defRPr/>
            </a:pPr>
            <a:r>
              <a:rPr lang="en-GB" sz="1200" dirty="0">
                <a:solidFill>
                  <a:prstClr val="black"/>
                </a:solidFill>
              </a:rPr>
              <a:t>Connect the </a:t>
            </a:r>
            <a:r>
              <a:rPr lang="en-GB" sz="1200" b="1" dirty="0">
                <a:solidFill>
                  <a:prstClr val="black"/>
                </a:solidFill>
              </a:rPr>
              <a:t>D</a:t>
            </a:r>
            <a:r>
              <a:rPr lang="en-GB" sz="1200" dirty="0">
                <a:solidFill>
                  <a:prstClr val="black"/>
                </a:solidFill>
              </a:rPr>
              <a:t> and </a:t>
            </a:r>
            <a:r>
              <a:rPr lang="en-GB" sz="1200" b="1" dirty="0">
                <a:solidFill>
                  <a:prstClr val="black"/>
                </a:solidFill>
              </a:rPr>
              <a:t>C</a:t>
            </a:r>
            <a:r>
              <a:rPr lang="en-GB" sz="1200" dirty="0">
                <a:solidFill>
                  <a:prstClr val="black"/>
                </a:solidFill>
              </a:rPr>
              <a:t> coils to the controller outputs. If there will be an UCM/A3 valve connected to the control valve, its coil connection to the controller should also be done. </a:t>
            </a:r>
            <a:endParaRPr lang="en-GB" sz="900" dirty="0">
              <a:solidFill>
                <a:prstClr val="black"/>
              </a:solidFill>
            </a:endParaRPr>
          </a:p>
        </p:txBody>
      </p:sp>
      <p:sp>
        <p:nvSpPr>
          <p:cNvPr id="183" name="TextBox 182">
            <a:extLst>
              <a:ext uri="{FF2B5EF4-FFF2-40B4-BE49-F238E27FC236}">
                <a16:creationId xmlns:a16="http://schemas.microsoft.com/office/drawing/2014/main" id="{5E7BAB75-FBA3-4BF6-AA36-F18638930766}"/>
              </a:ext>
            </a:extLst>
          </p:cNvPr>
          <p:cNvSpPr txBox="1"/>
          <p:nvPr/>
        </p:nvSpPr>
        <p:spPr>
          <a:xfrm>
            <a:off x="6670950" y="4204906"/>
            <a:ext cx="2028531" cy="646331"/>
          </a:xfrm>
          <a:prstGeom prst="rect">
            <a:avLst/>
          </a:prstGeom>
          <a:noFill/>
        </p:spPr>
        <p:txBody>
          <a:bodyPr wrap="square" rtlCol="0">
            <a:spAutoFit/>
          </a:bodyPr>
          <a:lstStyle/>
          <a:p>
            <a:pPr lvl="0" algn="just">
              <a:defRPr/>
            </a:pPr>
            <a:r>
              <a:rPr lang="en-GB" sz="1200" dirty="0">
                <a:solidFill>
                  <a:prstClr val="black"/>
                </a:solidFill>
              </a:rPr>
              <a:t>The voltage to the down coils should match with the coil voltage on the EV4 valve. </a:t>
            </a:r>
            <a:endParaRPr lang="en-GB" sz="1200" dirty="0"/>
          </a:p>
        </p:txBody>
      </p:sp>
      <p:pic>
        <p:nvPicPr>
          <p:cNvPr id="184" name="Picture 183">
            <a:extLst>
              <a:ext uri="{FF2B5EF4-FFF2-40B4-BE49-F238E27FC236}">
                <a16:creationId xmlns:a16="http://schemas.microsoft.com/office/drawing/2014/main" id="{B110C153-B26A-4AA4-900F-1CA11EBB0527}"/>
              </a:ext>
            </a:extLst>
          </p:cNvPr>
          <p:cNvPicPr/>
          <p:nvPr/>
        </p:nvPicPr>
        <p:blipFill>
          <a:blip r:embed="rId4" cstate="print"/>
          <a:srcRect/>
          <a:stretch>
            <a:fillRect/>
          </a:stretch>
        </p:blipFill>
        <p:spPr bwMode="auto">
          <a:xfrm>
            <a:off x="6160896" y="4218399"/>
            <a:ext cx="586740" cy="58674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7F30931F-90B2-42BB-997D-18FD0BCA6F23}"/>
              </a:ext>
            </a:extLst>
          </p:cNvPr>
          <p:cNvSpPr>
            <a:spLocks noGrp="1"/>
          </p:cNvSpPr>
          <p:nvPr>
            <p:ph type="sldNum" sz="quarter" idx="12"/>
          </p:nvPr>
        </p:nvSpPr>
        <p:spPr/>
        <p:txBody>
          <a:bodyPr/>
          <a:lstStyle/>
          <a:p>
            <a:fld id="{418D8610-C083-4EDD-9217-F811E5D92946}" type="slidenum">
              <a:rPr lang="en-GB" smtClean="0"/>
              <a:t>11</a:t>
            </a:fld>
            <a:endParaRPr lang="en-GB" dirty="0"/>
          </a:p>
        </p:txBody>
      </p:sp>
      <p:cxnSp>
        <p:nvCxnSpPr>
          <p:cNvPr id="41" name="Straight Connector 40">
            <a:extLst>
              <a:ext uri="{FF2B5EF4-FFF2-40B4-BE49-F238E27FC236}">
                <a16:creationId xmlns:a16="http://schemas.microsoft.com/office/drawing/2014/main" id="{6C9E91ED-CE87-4ECF-A13F-A90E22F9120E}"/>
              </a:ext>
            </a:extLst>
          </p:cNvPr>
          <p:cNvCxnSpPr/>
          <p:nvPr/>
        </p:nvCxnSpPr>
        <p:spPr>
          <a:xfrm flipV="1">
            <a:off x="2731107" y="2614606"/>
            <a:ext cx="0" cy="26640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5C9D0FC8-268F-4C8E-93D3-810F30617EDA}"/>
              </a:ext>
            </a:extLst>
          </p:cNvPr>
          <p:cNvCxnSpPr/>
          <p:nvPr/>
        </p:nvCxnSpPr>
        <p:spPr>
          <a:xfrm flipV="1">
            <a:off x="3029627" y="2698471"/>
            <a:ext cx="0" cy="18000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47" name="Freeform: Shape 46">
            <a:extLst>
              <a:ext uri="{FF2B5EF4-FFF2-40B4-BE49-F238E27FC236}">
                <a16:creationId xmlns:a16="http://schemas.microsoft.com/office/drawing/2014/main" id="{EF33DDEE-CEA3-4CC4-85A2-A1777D77985A}"/>
              </a:ext>
            </a:extLst>
          </p:cNvPr>
          <p:cNvSpPr/>
          <p:nvPr/>
        </p:nvSpPr>
        <p:spPr>
          <a:xfrm>
            <a:off x="4855854" y="3403943"/>
            <a:ext cx="2051221" cy="403654"/>
          </a:xfrm>
          <a:custGeom>
            <a:avLst/>
            <a:gdLst>
              <a:gd name="connsiteX0" fmla="*/ 0 w 1869989"/>
              <a:gd name="connsiteY0" fmla="*/ 90616 h 420130"/>
              <a:gd name="connsiteX1" fmla="*/ 8238 w 1869989"/>
              <a:gd name="connsiteY1" fmla="*/ 280086 h 420130"/>
              <a:gd name="connsiteX2" fmla="*/ 57665 w 1869989"/>
              <a:gd name="connsiteY2" fmla="*/ 337751 h 420130"/>
              <a:gd name="connsiteX3" fmla="*/ 329513 w 1869989"/>
              <a:gd name="connsiteY3" fmla="*/ 420130 h 420130"/>
              <a:gd name="connsiteX4" fmla="*/ 518984 w 1869989"/>
              <a:gd name="connsiteY4" fmla="*/ 403654 h 420130"/>
              <a:gd name="connsiteX5" fmla="*/ 840259 w 1869989"/>
              <a:gd name="connsiteY5" fmla="*/ 354227 h 420130"/>
              <a:gd name="connsiteX6" fmla="*/ 1037967 w 1869989"/>
              <a:gd name="connsiteY6" fmla="*/ 280086 h 420130"/>
              <a:gd name="connsiteX7" fmla="*/ 1260389 w 1869989"/>
              <a:gd name="connsiteY7" fmla="*/ 148281 h 420130"/>
              <a:gd name="connsiteX8" fmla="*/ 1482811 w 1869989"/>
              <a:gd name="connsiteY8" fmla="*/ 41189 h 420130"/>
              <a:gd name="connsiteX9" fmla="*/ 1680519 w 1869989"/>
              <a:gd name="connsiteY9" fmla="*/ 0 h 420130"/>
              <a:gd name="connsiteX10" fmla="*/ 1869989 w 1869989"/>
              <a:gd name="connsiteY10" fmla="*/ 8238 h 420130"/>
              <a:gd name="connsiteX0" fmla="*/ 0 w 2051221"/>
              <a:gd name="connsiteY0" fmla="*/ 90616 h 420130"/>
              <a:gd name="connsiteX1" fmla="*/ 8238 w 2051221"/>
              <a:gd name="connsiteY1" fmla="*/ 280086 h 420130"/>
              <a:gd name="connsiteX2" fmla="*/ 57665 w 2051221"/>
              <a:gd name="connsiteY2" fmla="*/ 337751 h 420130"/>
              <a:gd name="connsiteX3" fmla="*/ 329513 w 2051221"/>
              <a:gd name="connsiteY3" fmla="*/ 420130 h 420130"/>
              <a:gd name="connsiteX4" fmla="*/ 518984 w 2051221"/>
              <a:gd name="connsiteY4" fmla="*/ 403654 h 420130"/>
              <a:gd name="connsiteX5" fmla="*/ 840259 w 2051221"/>
              <a:gd name="connsiteY5" fmla="*/ 354227 h 420130"/>
              <a:gd name="connsiteX6" fmla="*/ 1037967 w 2051221"/>
              <a:gd name="connsiteY6" fmla="*/ 280086 h 420130"/>
              <a:gd name="connsiteX7" fmla="*/ 1260389 w 2051221"/>
              <a:gd name="connsiteY7" fmla="*/ 148281 h 420130"/>
              <a:gd name="connsiteX8" fmla="*/ 1482811 w 2051221"/>
              <a:gd name="connsiteY8" fmla="*/ 41189 h 420130"/>
              <a:gd name="connsiteX9" fmla="*/ 1680519 w 2051221"/>
              <a:gd name="connsiteY9" fmla="*/ 0 h 420130"/>
              <a:gd name="connsiteX10" fmla="*/ 2051221 w 2051221"/>
              <a:gd name="connsiteY10" fmla="*/ 8238 h 420130"/>
              <a:gd name="connsiteX0" fmla="*/ 0 w 2051221"/>
              <a:gd name="connsiteY0" fmla="*/ 90616 h 403654"/>
              <a:gd name="connsiteX1" fmla="*/ 8238 w 2051221"/>
              <a:gd name="connsiteY1" fmla="*/ 280086 h 403654"/>
              <a:gd name="connsiteX2" fmla="*/ 57665 w 2051221"/>
              <a:gd name="connsiteY2" fmla="*/ 337751 h 403654"/>
              <a:gd name="connsiteX3" fmla="*/ 329513 w 2051221"/>
              <a:gd name="connsiteY3" fmla="*/ 387179 h 403654"/>
              <a:gd name="connsiteX4" fmla="*/ 518984 w 2051221"/>
              <a:gd name="connsiteY4" fmla="*/ 403654 h 403654"/>
              <a:gd name="connsiteX5" fmla="*/ 840259 w 2051221"/>
              <a:gd name="connsiteY5" fmla="*/ 354227 h 403654"/>
              <a:gd name="connsiteX6" fmla="*/ 1037967 w 2051221"/>
              <a:gd name="connsiteY6" fmla="*/ 280086 h 403654"/>
              <a:gd name="connsiteX7" fmla="*/ 1260389 w 2051221"/>
              <a:gd name="connsiteY7" fmla="*/ 148281 h 403654"/>
              <a:gd name="connsiteX8" fmla="*/ 1482811 w 2051221"/>
              <a:gd name="connsiteY8" fmla="*/ 41189 h 403654"/>
              <a:gd name="connsiteX9" fmla="*/ 1680519 w 2051221"/>
              <a:gd name="connsiteY9" fmla="*/ 0 h 403654"/>
              <a:gd name="connsiteX10" fmla="*/ 2051221 w 2051221"/>
              <a:gd name="connsiteY10" fmla="*/ 8238 h 403654"/>
              <a:gd name="connsiteX0" fmla="*/ 0 w 2051221"/>
              <a:gd name="connsiteY0" fmla="*/ 90616 h 403654"/>
              <a:gd name="connsiteX1" fmla="*/ 8238 w 2051221"/>
              <a:gd name="connsiteY1" fmla="*/ 280086 h 403654"/>
              <a:gd name="connsiteX2" fmla="*/ 172995 w 2051221"/>
              <a:gd name="connsiteY2" fmla="*/ 387178 h 403654"/>
              <a:gd name="connsiteX3" fmla="*/ 329513 w 2051221"/>
              <a:gd name="connsiteY3" fmla="*/ 387179 h 403654"/>
              <a:gd name="connsiteX4" fmla="*/ 518984 w 2051221"/>
              <a:gd name="connsiteY4" fmla="*/ 403654 h 403654"/>
              <a:gd name="connsiteX5" fmla="*/ 840259 w 2051221"/>
              <a:gd name="connsiteY5" fmla="*/ 354227 h 403654"/>
              <a:gd name="connsiteX6" fmla="*/ 1037967 w 2051221"/>
              <a:gd name="connsiteY6" fmla="*/ 280086 h 403654"/>
              <a:gd name="connsiteX7" fmla="*/ 1260389 w 2051221"/>
              <a:gd name="connsiteY7" fmla="*/ 148281 h 403654"/>
              <a:gd name="connsiteX8" fmla="*/ 1482811 w 2051221"/>
              <a:gd name="connsiteY8" fmla="*/ 41189 h 403654"/>
              <a:gd name="connsiteX9" fmla="*/ 1680519 w 2051221"/>
              <a:gd name="connsiteY9" fmla="*/ 0 h 403654"/>
              <a:gd name="connsiteX10" fmla="*/ 2051221 w 2051221"/>
              <a:gd name="connsiteY10" fmla="*/ 8238 h 40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21" h="403654">
                <a:moveTo>
                  <a:pt x="0" y="90616"/>
                </a:moveTo>
                <a:lnTo>
                  <a:pt x="8238" y="280086"/>
                </a:lnTo>
                <a:lnTo>
                  <a:pt x="172995" y="387178"/>
                </a:lnTo>
                <a:lnTo>
                  <a:pt x="329513" y="387179"/>
                </a:lnTo>
                <a:lnTo>
                  <a:pt x="518984" y="403654"/>
                </a:lnTo>
                <a:lnTo>
                  <a:pt x="840259" y="354227"/>
                </a:lnTo>
                <a:lnTo>
                  <a:pt x="1037967" y="280086"/>
                </a:lnTo>
                <a:lnTo>
                  <a:pt x="1260389" y="148281"/>
                </a:lnTo>
                <a:lnTo>
                  <a:pt x="1482811" y="41189"/>
                </a:lnTo>
                <a:lnTo>
                  <a:pt x="1680519" y="0"/>
                </a:lnTo>
                <a:cubicBezTo>
                  <a:pt x="1743676" y="2746"/>
                  <a:pt x="1988064" y="5492"/>
                  <a:pt x="2051221" y="8238"/>
                </a:cubicBezTo>
              </a:path>
            </a:pathLst>
          </a:custGeom>
          <a:ln w="12700">
            <a:solidFill>
              <a:srgbClr val="FF0000"/>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solidFill>
                <a:srgbClr val="FF0000"/>
              </a:solidFill>
            </a:endParaRPr>
          </a:p>
        </p:txBody>
      </p:sp>
      <p:sp>
        <p:nvSpPr>
          <p:cNvPr id="197" name="Freeform: Shape 196">
            <a:extLst>
              <a:ext uri="{FF2B5EF4-FFF2-40B4-BE49-F238E27FC236}">
                <a16:creationId xmlns:a16="http://schemas.microsoft.com/office/drawing/2014/main" id="{0D65BED3-E8FF-4A55-B5E6-AA9455A63EC5}"/>
              </a:ext>
            </a:extLst>
          </p:cNvPr>
          <p:cNvSpPr/>
          <p:nvPr/>
        </p:nvSpPr>
        <p:spPr>
          <a:xfrm>
            <a:off x="4930447" y="3230689"/>
            <a:ext cx="2001794" cy="417293"/>
          </a:xfrm>
          <a:custGeom>
            <a:avLst/>
            <a:gdLst>
              <a:gd name="connsiteX0" fmla="*/ 0 w 1869989"/>
              <a:gd name="connsiteY0" fmla="*/ 90616 h 420130"/>
              <a:gd name="connsiteX1" fmla="*/ 8238 w 1869989"/>
              <a:gd name="connsiteY1" fmla="*/ 280086 h 420130"/>
              <a:gd name="connsiteX2" fmla="*/ 57665 w 1869989"/>
              <a:gd name="connsiteY2" fmla="*/ 337751 h 420130"/>
              <a:gd name="connsiteX3" fmla="*/ 329513 w 1869989"/>
              <a:gd name="connsiteY3" fmla="*/ 420130 h 420130"/>
              <a:gd name="connsiteX4" fmla="*/ 518984 w 1869989"/>
              <a:gd name="connsiteY4" fmla="*/ 403654 h 420130"/>
              <a:gd name="connsiteX5" fmla="*/ 840259 w 1869989"/>
              <a:gd name="connsiteY5" fmla="*/ 354227 h 420130"/>
              <a:gd name="connsiteX6" fmla="*/ 1037967 w 1869989"/>
              <a:gd name="connsiteY6" fmla="*/ 280086 h 420130"/>
              <a:gd name="connsiteX7" fmla="*/ 1260389 w 1869989"/>
              <a:gd name="connsiteY7" fmla="*/ 148281 h 420130"/>
              <a:gd name="connsiteX8" fmla="*/ 1482811 w 1869989"/>
              <a:gd name="connsiteY8" fmla="*/ 41189 h 420130"/>
              <a:gd name="connsiteX9" fmla="*/ 1680519 w 1869989"/>
              <a:gd name="connsiteY9" fmla="*/ 0 h 420130"/>
              <a:gd name="connsiteX10" fmla="*/ 1869989 w 1869989"/>
              <a:gd name="connsiteY10" fmla="*/ 8238 h 420130"/>
              <a:gd name="connsiteX0" fmla="*/ 0 w 1869989"/>
              <a:gd name="connsiteY0" fmla="*/ 196289 h 525803"/>
              <a:gd name="connsiteX1" fmla="*/ 8238 w 1869989"/>
              <a:gd name="connsiteY1" fmla="*/ 385759 h 525803"/>
              <a:gd name="connsiteX2" fmla="*/ 57665 w 1869989"/>
              <a:gd name="connsiteY2" fmla="*/ 443424 h 525803"/>
              <a:gd name="connsiteX3" fmla="*/ 329513 w 1869989"/>
              <a:gd name="connsiteY3" fmla="*/ 525803 h 525803"/>
              <a:gd name="connsiteX4" fmla="*/ 518984 w 1869989"/>
              <a:gd name="connsiteY4" fmla="*/ 509327 h 525803"/>
              <a:gd name="connsiteX5" fmla="*/ 840259 w 1869989"/>
              <a:gd name="connsiteY5" fmla="*/ 459900 h 525803"/>
              <a:gd name="connsiteX6" fmla="*/ 1037967 w 1869989"/>
              <a:gd name="connsiteY6" fmla="*/ 385759 h 525803"/>
              <a:gd name="connsiteX7" fmla="*/ 1260389 w 1869989"/>
              <a:gd name="connsiteY7" fmla="*/ 253954 h 525803"/>
              <a:gd name="connsiteX8" fmla="*/ 1474574 w 1869989"/>
              <a:gd name="connsiteY8" fmla="*/ 0 h 525803"/>
              <a:gd name="connsiteX9" fmla="*/ 1680519 w 1869989"/>
              <a:gd name="connsiteY9" fmla="*/ 105673 h 525803"/>
              <a:gd name="connsiteX10" fmla="*/ 1869989 w 1869989"/>
              <a:gd name="connsiteY10" fmla="*/ 113911 h 525803"/>
              <a:gd name="connsiteX0" fmla="*/ 0 w 1869989"/>
              <a:gd name="connsiteY0" fmla="*/ 196289 h 525803"/>
              <a:gd name="connsiteX1" fmla="*/ 8238 w 1869989"/>
              <a:gd name="connsiteY1" fmla="*/ 385759 h 525803"/>
              <a:gd name="connsiteX2" fmla="*/ 57665 w 1869989"/>
              <a:gd name="connsiteY2" fmla="*/ 443424 h 525803"/>
              <a:gd name="connsiteX3" fmla="*/ 329513 w 1869989"/>
              <a:gd name="connsiteY3" fmla="*/ 525803 h 525803"/>
              <a:gd name="connsiteX4" fmla="*/ 518984 w 1869989"/>
              <a:gd name="connsiteY4" fmla="*/ 509327 h 525803"/>
              <a:gd name="connsiteX5" fmla="*/ 840259 w 1869989"/>
              <a:gd name="connsiteY5" fmla="*/ 459900 h 525803"/>
              <a:gd name="connsiteX6" fmla="*/ 1037967 w 1869989"/>
              <a:gd name="connsiteY6" fmla="*/ 385759 h 525803"/>
              <a:gd name="connsiteX7" fmla="*/ 1252151 w 1869989"/>
              <a:gd name="connsiteY7" fmla="*/ 143809 h 525803"/>
              <a:gd name="connsiteX8" fmla="*/ 1474574 w 1869989"/>
              <a:gd name="connsiteY8" fmla="*/ 0 h 525803"/>
              <a:gd name="connsiteX9" fmla="*/ 1680519 w 1869989"/>
              <a:gd name="connsiteY9" fmla="*/ 105673 h 525803"/>
              <a:gd name="connsiteX10" fmla="*/ 1869989 w 1869989"/>
              <a:gd name="connsiteY10" fmla="*/ 113911 h 525803"/>
              <a:gd name="connsiteX0" fmla="*/ 0 w 1869989"/>
              <a:gd name="connsiteY0" fmla="*/ 249715 h 579229"/>
              <a:gd name="connsiteX1" fmla="*/ 8238 w 1869989"/>
              <a:gd name="connsiteY1" fmla="*/ 439185 h 579229"/>
              <a:gd name="connsiteX2" fmla="*/ 57665 w 1869989"/>
              <a:gd name="connsiteY2" fmla="*/ 496850 h 579229"/>
              <a:gd name="connsiteX3" fmla="*/ 329513 w 1869989"/>
              <a:gd name="connsiteY3" fmla="*/ 579229 h 579229"/>
              <a:gd name="connsiteX4" fmla="*/ 518984 w 1869989"/>
              <a:gd name="connsiteY4" fmla="*/ 562753 h 579229"/>
              <a:gd name="connsiteX5" fmla="*/ 840259 w 1869989"/>
              <a:gd name="connsiteY5" fmla="*/ 513326 h 579229"/>
              <a:gd name="connsiteX6" fmla="*/ 1037967 w 1869989"/>
              <a:gd name="connsiteY6" fmla="*/ 439185 h 579229"/>
              <a:gd name="connsiteX7" fmla="*/ 1252151 w 1869989"/>
              <a:gd name="connsiteY7" fmla="*/ 197235 h 579229"/>
              <a:gd name="connsiteX8" fmla="*/ 1474574 w 1869989"/>
              <a:gd name="connsiteY8" fmla="*/ 53426 h 579229"/>
              <a:gd name="connsiteX9" fmla="*/ 1680519 w 1869989"/>
              <a:gd name="connsiteY9" fmla="*/ 0 h 579229"/>
              <a:gd name="connsiteX10" fmla="*/ 1869989 w 1869989"/>
              <a:gd name="connsiteY10" fmla="*/ 167337 h 579229"/>
              <a:gd name="connsiteX0" fmla="*/ 0 w 2001794"/>
              <a:gd name="connsiteY0" fmla="*/ 290430 h 619944"/>
              <a:gd name="connsiteX1" fmla="*/ 8238 w 2001794"/>
              <a:gd name="connsiteY1" fmla="*/ 479900 h 619944"/>
              <a:gd name="connsiteX2" fmla="*/ 57665 w 2001794"/>
              <a:gd name="connsiteY2" fmla="*/ 537565 h 619944"/>
              <a:gd name="connsiteX3" fmla="*/ 329513 w 2001794"/>
              <a:gd name="connsiteY3" fmla="*/ 619944 h 619944"/>
              <a:gd name="connsiteX4" fmla="*/ 518984 w 2001794"/>
              <a:gd name="connsiteY4" fmla="*/ 603468 h 619944"/>
              <a:gd name="connsiteX5" fmla="*/ 840259 w 2001794"/>
              <a:gd name="connsiteY5" fmla="*/ 554041 h 619944"/>
              <a:gd name="connsiteX6" fmla="*/ 1037967 w 2001794"/>
              <a:gd name="connsiteY6" fmla="*/ 479900 h 619944"/>
              <a:gd name="connsiteX7" fmla="*/ 1252151 w 2001794"/>
              <a:gd name="connsiteY7" fmla="*/ 237950 h 619944"/>
              <a:gd name="connsiteX8" fmla="*/ 1474574 w 2001794"/>
              <a:gd name="connsiteY8" fmla="*/ 94141 h 619944"/>
              <a:gd name="connsiteX9" fmla="*/ 1680519 w 2001794"/>
              <a:gd name="connsiteY9" fmla="*/ 40715 h 619944"/>
              <a:gd name="connsiteX10" fmla="*/ 2001794 w 2001794"/>
              <a:gd name="connsiteY10" fmla="*/ 0 h 619944"/>
              <a:gd name="connsiteX0" fmla="*/ 0 w 2001794"/>
              <a:gd name="connsiteY0" fmla="*/ 290430 h 635473"/>
              <a:gd name="connsiteX1" fmla="*/ 8238 w 2001794"/>
              <a:gd name="connsiteY1" fmla="*/ 479900 h 635473"/>
              <a:gd name="connsiteX2" fmla="*/ 164757 w 2001794"/>
              <a:gd name="connsiteY2" fmla="*/ 635473 h 635473"/>
              <a:gd name="connsiteX3" fmla="*/ 329513 w 2001794"/>
              <a:gd name="connsiteY3" fmla="*/ 619944 h 635473"/>
              <a:gd name="connsiteX4" fmla="*/ 518984 w 2001794"/>
              <a:gd name="connsiteY4" fmla="*/ 603468 h 635473"/>
              <a:gd name="connsiteX5" fmla="*/ 840259 w 2001794"/>
              <a:gd name="connsiteY5" fmla="*/ 554041 h 635473"/>
              <a:gd name="connsiteX6" fmla="*/ 1037967 w 2001794"/>
              <a:gd name="connsiteY6" fmla="*/ 479900 h 635473"/>
              <a:gd name="connsiteX7" fmla="*/ 1252151 w 2001794"/>
              <a:gd name="connsiteY7" fmla="*/ 237950 h 635473"/>
              <a:gd name="connsiteX8" fmla="*/ 1474574 w 2001794"/>
              <a:gd name="connsiteY8" fmla="*/ 94141 h 635473"/>
              <a:gd name="connsiteX9" fmla="*/ 1680519 w 2001794"/>
              <a:gd name="connsiteY9" fmla="*/ 40715 h 635473"/>
              <a:gd name="connsiteX10" fmla="*/ 2001794 w 2001794"/>
              <a:gd name="connsiteY10" fmla="*/ 0 h 635473"/>
              <a:gd name="connsiteX0" fmla="*/ 0 w 2001794"/>
              <a:gd name="connsiteY0" fmla="*/ 290430 h 619944"/>
              <a:gd name="connsiteX1" fmla="*/ 8238 w 2001794"/>
              <a:gd name="connsiteY1" fmla="*/ 479900 h 619944"/>
              <a:gd name="connsiteX2" fmla="*/ 140043 w 2001794"/>
              <a:gd name="connsiteY2" fmla="*/ 610996 h 619944"/>
              <a:gd name="connsiteX3" fmla="*/ 329513 w 2001794"/>
              <a:gd name="connsiteY3" fmla="*/ 619944 h 619944"/>
              <a:gd name="connsiteX4" fmla="*/ 518984 w 2001794"/>
              <a:gd name="connsiteY4" fmla="*/ 603468 h 619944"/>
              <a:gd name="connsiteX5" fmla="*/ 840259 w 2001794"/>
              <a:gd name="connsiteY5" fmla="*/ 554041 h 619944"/>
              <a:gd name="connsiteX6" fmla="*/ 1037967 w 2001794"/>
              <a:gd name="connsiteY6" fmla="*/ 479900 h 619944"/>
              <a:gd name="connsiteX7" fmla="*/ 1252151 w 2001794"/>
              <a:gd name="connsiteY7" fmla="*/ 237950 h 619944"/>
              <a:gd name="connsiteX8" fmla="*/ 1474574 w 2001794"/>
              <a:gd name="connsiteY8" fmla="*/ 94141 h 619944"/>
              <a:gd name="connsiteX9" fmla="*/ 1680519 w 2001794"/>
              <a:gd name="connsiteY9" fmla="*/ 40715 h 619944"/>
              <a:gd name="connsiteX10" fmla="*/ 2001794 w 2001794"/>
              <a:gd name="connsiteY10" fmla="*/ 0 h 619944"/>
              <a:gd name="connsiteX0" fmla="*/ 0 w 2001794"/>
              <a:gd name="connsiteY0" fmla="*/ 290430 h 619944"/>
              <a:gd name="connsiteX1" fmla="*/ 8238 w 2001794"/>
              <a:gd name="connsiteY1" fmla="*/ 479900 h 619944"/>
              <a:gd name="connsiteX2" fmla="*/ 140043 w 2001794"/>
              <a:gd name="connsiteY2" fmla="*/ 610996 h 619944"/>
              <a:gd name="connsiteX3" fmla="*/ 329513 w 2001794"/>
              <a:gd name="connsiteY3" fmla="*/ 619944 h 619944"/>
              <a:gd name="connsiteX4" fmla="*/ 518984 w 2001794"/>
              <a:gd name="connsiteY4" fmla="*/ 603468 h 619944"/>
              <a:gd name="connsiteX5" fmla="*/ 840259 w 2001794"/>
              <a:gd name="connsiteY5" fmla="*/ 554041 h 619944"/>
              <a:gd name="connsiteX6" fmla="*/ 1037967 w 2001794"/>
              <a:gd name="connsiteY6" fmla="*/ 406469 h 619944"/>
              <a:gd name="connsiteX7" fmla="*/ 1252151 w 2001794"/>
              <a:gd name="connsiteY7" fmla="*/ 237950 h 619944"/>
              <a:gd name="connsiteX8" fmla="*/ 1474574 w 2001794"/>
              <a:gd name="connsiteY8" fmla="*/ 94141 h 619944"/>
              <a:gd name="connsiteX9" fmla="*/ 1680519 w 2001794"/>
              <a:gd name="connsiteY9" fmla="*/ 40715 h 619944"/>
              <a:gd name="connsiteX10" fmla="*/ 2001794 w 2001794"/>
              <a:gd name="connsiteY10" fmla="*/ 0 h 61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1794" h="619944">
                <a:moveTo>
                  <a:pt x="0" y="290430"/>
                </a:moveTo>
                <a:lnTo>
                  <a:pt x="8238" y="479900"/>
                </a:lnTo>
                <a:lnTo>
                  <a:pt x="140043" y="610996"/>
                </a:lnTo>
                <a:lnTo>
                  <a:pt x="329513" y="619944"/>
                </a:lnTo>
                <a:lnTo>
                  <a:pt x="518984" y="603468"/>
                </a:lnTo>
                <a:lnTo>
                  <a:pt x="840259" y="554041"/>
                </a:lnTo>
                <a:lnTo>
                  <a:pt x="1037967" y="406469"/>
                </a:lnTo>
                <a:lnTo>
                  <a:pt x="1252151" y="237950"/>
                </a:lnTo>
                <a:lnTo>
                  <a:pt x="1474574" y="94141"/>
                </a:lnTo>
                <a:lnTo>
                  <a:pt x="1680519" y="40715"/>
                </a:lnTo>
                <a:lnTo>
                  <a:pt x="2001794" y="0"/>
                </a:lnTo>
              </a:path>
            </a:pathLst>
          </a:custGeom>
          <a:ln w="12700">
            <a:solidFill>
              <a:srgbClr val="FF0000"/>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solidFill>
                <a:srgbClr val="FF0000"/>
              </a:solidFill>
            </a:endParaRPr>
          </a:p>
        </p:txBody>
      </p:sp>
      <p:sp>
        <p:nvSpPr>
          <p:cNvPr id="198" name="TextBox 197">
            <a:extLst>
              <a:ext uri="{FF2B5EF4-FFF2-40B4-BE49-F238E27FC236}">
                <a16:creationId xmlns:a16="http://schemas.microsoft.com/office/drawing/2014/main" id="{AF8EF5E7-53A3-4CF5-BA1E-69007D0B2AE3}"/>
              </a:ext>
            </a:extLst>
          </p:cNvPr>
          <p:cNvSpPr txBox="1"/>
          <p:nvPr/>
        </p:nvSpPr>
        <p:spPr>
          <a:xfrm>
            <a:off x="3240655" y="1040958"/>
            <a:ext cx="326277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The same sequence is applied for the down travel but in this case, energy is sent to the </a:t>
            </a:r>
            <a:r>
              <a:rPr lang="en-GB" sz="1200" b="1" dirty="0">
                <a:solidFill>
                  <a:prstClr val="black"/>
                </a:solidFill>
                <a:latin typeface="Calibri"/>
              </a:rPr>
              <a:t>D</a:t>
            </a:r>
            <a:r>
              <a:rPr lang="en-GB" sz="1200" dirty="0">
                <a:solidFill>
                  <a:prstClr val="black"/>
                </a:solidFill>
                <a:latin typeface="Calibri"/>
              </a:rPr>
              <a:t> &amp; </a:t>
            </a:r>
            <a:r>
              <a:rPr lang="en-GB" sz="1200" b="1" dirty="0">
                <a:solidFill>
                  <a:prstClr val="black"/>
                </a:solidFill>
                <a:latin typeface="Calibri"/>
              </a:rPr>
              <a:t>C</a:t>
            </a:r>
            <a:r>
              <a:rPr lang="en-GB" sz="1200" dirty="0">
                <a:solidFill>
                  <a:prstClr val="black"/>
                </a:solidFill>
                <a:latin typeface="Calibri"/>
              </a:rPr>
              <a:t> coils on the EV4 valve by the elevator controller.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For full down speed </a:t>
            </a:r>
            <a:r>
              <a:rPr lang="en-GB" sz="1200" b="1" dirty="0">
                <a:solidFill>
                  <a:prstClr val="black"/>
                </a:solidFill>
                <a:latin typeface="Calibri"/>
              </a:rPr>
              <a:t>D</a:t>
            </a:r>
            <a:r>
              <a:rPr lang="en-GB" sz="1200" dirty="0">
                <a:solidFill>
                  <a:prstClr val="black"/>
                </a:solidFill>
                <a:latin typeface="Calibri"/>
              </a:rPr>
              <a:t> &amp; </a:t>
            </a:r>
            <a:r>
              <a:rPr lang="en-GB" sz="1200" b="1" dirty="0">
                <a:solidFill>
                  <a:prstClr val="black"/>
                </a:solidFill>
                <a:latin typeface="Calibri"/>
              </a:rPr>
              <a:t>C</a:t>
            </a:r>
            <a:r>
              <a:rPr lang="en-GB" sz="1200" dirty="0">
                <a:solidFill>
                  <a:prstClr val="black"/>
                </a:solidFill>
                <a:latin typeface="Calibri"/>
              </a:rPr>
              <a:t> coils are energized.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To decelerate into slow speed </a:t>
            </a:r>
            <a:r>
              <a:rPr lang="en-GB" sz="1200" b="1" dirty="0">
                <a:solidFill>
                  <a:prstClr val="black"/>
                </a:solidFill>
                <a:latin typeface="Calibri"/>
              </a:rPr>
              <a:t>C</a:t>
            </a:r>
            <a:r>
              <a:rPr lang="en-GB" sz="1200" dirty="0">
                <a:solidFill>
                  <a:prstClr val="black"/>
                </a:solidFill>
                <a:latin typeface="Calibri"/>
              </a:rPr>
              <a:t> coil is de-energized. To stop at floor energy to the </a:t>
            </a:r>
            <a:r>
              <a:rPr lang="en-GB" sz="1200" b="1" dirty="0">
                <a:solidFill>
                  <a:prstClr val="black"/>
                </a:solidFill>
                <a:latin typeface="Calibri"/>
              </a:rPr>
              <a:t>D</a:t>
            </a:r>
            <a:r>
              <a:rPr lang="en-GB" sz="1200" dirty="0">
                <a:solidFill>
                  <a:prstClr val="black"/>
                </a:solidFill>
                <a:latin typeface="Calibri"/>
              </a:rPr>
              <a:t> coil is removed.</a:t>
            </a:r>
            <a:endParaRPr kumimoji="0" lang="en-GB" sz="1200" b="0" i="0" u="none" strike="noStrike" kern="1200" cap="none" spc="0" normalizeH="0" baseline="0" noProof="0" dirty="0">
              <a:ln>
                <a:noFill/>
              </a:ln>
              <a:solidFill>
                <a:prstClr val="black"/>
              </a:solidFill>
              <a:effectLst/>
              <a:uLnTx/>
              <a:uFillTx/>
              <a:latin typeface="Calibri"/>
            </a:endParaRPr>
          </a:p>
        </p:txBody>
      </p:sp>
      <p:grpSp>
        <p:nvGrpSpPr>
          <p:cNvPr id="199" name="Group 128">
            <a:extLst>
              <a:ext uri="{FF2B5EF4-FFF2-40B4-BE49-F238E27FC236}">
                <a16:creationId xmlns:a16="http://schemas.microsoft.com/office/drawing/2014/main" id="{EE0440F9-47E4-42F2-A546-F3924CD72629}"/>
              </a:ext>
            </a:extLst>
          </p:cNvPr>
          <p:cNvGrpSpPr/>
          <p:nvPr/>
        </p:nvGrpSpPr>
        <p:grpSpPr>
          <a:xfrm>
            <a:off x="6717350" y="1072383"/>
            <a:ext cx="1255535" cy="1730486"/>
            <a:chOff x="2728942" y="3078480"/>
            <a:chExt cx="1291590" cy="1757680"/>
          </a:xfrm>
        </p:grpSpPr>
        <p:pic>
          <p:nvPicPr>
            <p:cNvPr id="200" name="Picture 199" descr="YAS_L1000H.jpg">
              <a:extLst>
                <a:ext uri="{FF2B5EF4-FFF2-40B4-BE49-F238E27FC236}">
                  <a16:creationId xmlns:a16="http://schemas.microsoft.com/office/drawing/2014/main" id="{8B67B9EC-BEC9-42D9-A2BB-FD49CE3CA8C7}"/>
                </a:ext>
              </a:extLst>
            </p:cNvPr>
            <p:cNvPicPr>
              <a:picLocks noChangeAspect="1"/>
            </p:cNvPicPr>
            <p:nvPr/>
          </p:nvPicPr>
          <p:blipFill>
            <a:blip r:embed="rId5" cstate="print"/>
            <a:stretch>
              <a:fillRect/>
            </a:stretch>
          </p:blipFill>
          <p:spPr>
            <a:xfrm>
              <a:off x="2840837" y="3078480"/>
              <a:ext cx="1074929" cy="1757680"/>
            </a:xfrm>
            <a:prstGeom prst="rect">
              <a:avLst/>
            </a:prstGeom>
          </p:spPr>
        </p:pic>
        <p:sp>
          <p:nvSpPr>
            <p:cNvPr id="201" name="Text Box 24">
              <a:extLst>
                <a:ext uri="{FF2B5EF4-FFF2-40B4-BE49-F238E27FC236}">
                  <a16:creationId xmlns:a16="http://schemas.microsoft.com/office/drawing/2014/main" id="{42BE226A-0328-4EBA-8B8E-6B24799E080B}"/>
                </a:ext>
              </a:extLst>
            </p:cNvPr>
            <p:cNvSpPr txBox="1">
              <a:spLocks noChangeArrowheads="1"/>
            </p:cNvSpPr>
            <p:nvPr/>
          </p:nvSpPr>
          <p:spPr bwMode="auto">
            <a:xfrm>
              <a:off x="2728942" y="4133260"/>
              <a:ext cx="1291590" cy="40761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pPr>
              <a:r>
                <a:rPr lang="en-GB" sz="1050" dirty="0">
                  <a:latin typeface="Arial" pitchFamily="34" charset="0"/>
                  <a:cs typeface="Arial" pitchFamily="34" charset="0"/>
                </a:rPr>
                <a:t>YASKAWA</a:t>
              </a:r>
            </a:p>
            <a:p>
              <a:pPr algn="ctr" defTabSz="685800" fontAlgn="base">
                <a:spcBef>
                  <a:spcPct val="0"/>
                </a:spcBef>
              </a:pPr>
              <a:r>
                <a:rPr lang="en-GB" sz="1050" dirty="0">
                  <a:latin typeface="Arial" pitchFamily="34" charset="0"/>
                  <a:cs typeface="Arial" pitchFamily="34" charset="0"/>
                </a:rPr>
                <a:t>L1000</a:t>
              </a:r>
            </a:p>
          </p:txBody>
        </p:sp>
      </p:grpSp>
      <p:pic>
        <p:nvPicPr>
          <p:cNvPr id="202" name="Picture 201">
            <a:extLst>
              <a:ext uri="{FF2B5EF4-FFF2-40B4-BE49-F238E27FC236}">
                <a16:creationId xmlns:a16="http://schemas.microsoft.com/office/drawing/2014/main" id="{C38574DB-EC47-494A-99B8-F152F583C7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712" b="11692"/>
          <a:stretch/>
        </p:blipFill>
        <p:spPr>
          <a:xfrm>
            <a:off x="156464" y="116978"/>
            <a:ext cx="1999536" cy="1665336"/>
          </a:xfrm>
          <a:prstGeom prst="rect">
            <a:avLst/>
          </a:prstGeom>
        </p:spPr>
      </p:pic>
      <p:sp>
        <p:nvSpPr>
          <p:cNvPr id="48" name="Rectangle 47">
            <a:extLst>
              <a:ext uri="{FF2B5EF4-FFF2-40B4-BE49-F238E27FC236}">
                <a16:creationId xmlns:a16="http://schemas.microsoft.com/office/drawing/2014/main" id="{8268A2A5-AE32-42E3-A4B2-23AD35B9FDA7}"/>
              </a:ext>
            </a:extLst>
          </p:cNvPr>
          <p:cNvSpPr/>
          <p:nvPr/>
        </p:nvSpPr>
        <p:spPr>
          <a:xfrm>
            <a:off x="1156232" y="312361"/>
            <a:ext cx="999768" cy="14329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595624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9"/>
                                        </p:tgtEl>
                                        <p:attrNameLst>
                                          <p:attrName>style.visibility</p:attrName>
                                        </p:attrNameLst>
                                      </p:cBhvr>
                                      <p:to>
                                        <p:strVal val="visible"/>
                                      </p:to>
                                    </p:set>
                                    <p:animEffect transition="in" filter="wipe(left)">
                                      <p:cBhvr>
                                        <p:cTn id="12" dur="1000"/>
                                        <p:tgtEl>
                                          <p:spTgt spid="30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97"/>
                                        </p:tgtEl>
                                        <p:attrNameLst>
                                          <p:attrName>style.visibility</p:attrName>
                                        </p:attrNameLst>
                                      </p:cBhvr>
                                      <p:to>
                                        <p:strVal val="visible"/>
                                      </p:to>
                                    </p:set>
                                    <p:animEffect transition="in" filter="wipe(left)">
                                      <p:cBhvr>
                                        <p:cTn id="16" dur="1000"/>
                                        <p:tgtEl>
                                          <p:spTgt spid="197"/>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438"/>
                                        </p:tgtEl>
                                        <p:attrNameLst>
                                          <p:attrName>style.visibility</p:attrName>
                                        </p:attrNameLst>
                                      </p:cBhvr>
                                      <p:to>
                                        <p:strVal val="visible"/>
                                      </p:to>
                                    </p:set>
                                    <p:animEffect transition="in" filter="wipe(left)">
                                      <p:cBhvr>
                                        <p:cTn id="20" dur="1000"/>
                                        <p:tgtEl>
                                          <p:spTgt spid="438"/>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10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8"/>
                                        </p:tgtEl>
                                        <p:attrNameLst>
                                          <p:attrName>style.visibility</p:attrName>
                                        </p:attrNameLst>
                                      </p:cBhvr>
                                      <p:to>
                                        <p:strVal val="visible"/>
                                      </p:to>
                                    </p:set>
                                    <p:animEffect transition="in" filter="fade">
                                      <p:cBhvr>
                                        <p:cTn id="29" dur="1000"/>
                                        <p:tgtEl>
                                          <p:spTgt spid="198"/>
                                        </p:tgtEl>
                                      </p:cBhvr>
                                    </p:animEffect>
                                    <p:anim calcmode="lin" valueType="num">
                                      <p:cBhvr>
                                        <p:cTn id="30" dur="1000" fill="hold"/>
                                        <p:tgtEl>
                                          <p:spTgt spid="198"/>
                                        </p:tgtEl>
                                        <p:attrNameLst>
                                          <p:attrName>ppt_x</p:attrName>
                                        </p:attrNameLst>
                                      </p:cBhvr>
                                      <p:tavLst>
                                        <p:tav tm="0">
                                          <p:val>
                                            <p:strVal val="#ppt_x"/>
                                          </p:val>
                                        </p:tav>
                                        <p:tav tm="100000">
                                          <p:val>
                                            <p:strVal val="#ppt_x"/>
                                          </p:val>
                                        </p:tav>
                                      </p:tavLst>
                                    </p:anim>
                                    <p:anim calcmode="lin" valueType="num">
                                      <p:cBhvr>
                                        <p:cTn id="31"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p:bldP spid="47" grpId="0" animBg="1"/>
      <p:bldP spid="197" grpId="0" animBg="1"/>
      <p:bldP spid="1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A741166-79AA-4CE4-BDD3-9366E36EEE85}"/>
              </a:ext>
            </a:extLst>
          </p:cNvPr>
          <p:cNvSpPr txBox="1">
            <a:spLocks/>
          </p:cNvSpPr>
          <p:nvPr/>
        </p:nvSpPr>
        <p:spPr>
          <a:xfrm>
            <a:off x="884290" y="159609"/>
            <a:ext cx="723852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200" i="0" u="none" strike="noStrike" kern="0" cap="none" spc="0" normalizeH="0" baseline="0" dirty="0">
                <a:ln>
                  <a:noFill/>
                </a:ln>
                <a:solidFill>
                  <a:srgbClr val="0070C0"/>
                </a:solidFill>
                <a:effectLst/>
                <a:uLnTx/>
                <a:uFillTx/>
                <a:latin typeface="Calibri"/>
                <a:ea typeface="+mj-ea"/>
                <a:cs typeface="Calibri" pitchFamily="34" charset="0"/>
              </a:rPr>
              <a:t>EV4 Modernization applications</a:t>
            </a:r>
            <a:endParaRPr kumimoji="0" lang="en-GB" sz="2200" i="0" u="none" strike="noStrike" kern="1200" cap="none" spc="0" normalizeH="0" baseline="0" dirty="0">
              <a:ln>
                <a:noFill/>
              </a:ln>
              <a:solidFill>
                <a:srgbClr val="0070C0"/>
              </a:solidFill>
              <a:effectLst/>
              <a:uLnTx/>
              <a:uFillTx/>
              <a:latin typeface="Calibri"/>
              <a:ea typeface="+mj-ea"/>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88326" y="758072"/>
            <a:ext cx="2778642" cy="2083982"/>
          </a:xfrm>
          <a:prstGeom prst="rect">
            <a:avLst/>
          </a:prstGeom>
        </p:spPr>
      </p:pic>
      <p:sp>
        <p:nvSpPr>
          <p:cNvPr id="5" name="Slide Number Placeholder 4">
            <a:extLst>
              <a:ext uri="{FF2B5EF4-FFF2-40B4-BE49-F238E27FC236}">
                <a16:creationId xmlns:a16="http://schemas.microsoft.com/office/drawing/2014/main" id="{08DB7635-35FE-40F7-8387-28096BDF8255}"/>
              </a:ext>
            </a:extLst>
          </p:cNvPr>
          <p:cNvSpPr>
            <a:spLocks noGrp="1"/>
          </p:cNvSpPr>
          <p:nvPr>
            <p:ph type="sldNum" sz="quarter" idx="12"/>
          </p:nvPr>
        </p:nvSpPr>
        <p:spPr>
          <a:xfrm>
            <a:off x="6614980" y="4707602"/>
            <a:ext cx="2133600" cy="273844"/>
          </a:xfrm>
        </p:spPr>
        <p:txBody>
          <a:bodyPr/>
          <a:lstStyle/>
          <a:p>
            <a:fld id="{418D8610-C083-4EDD-9217-F811E5D92946}" type="slidenum">
              <a:rPr lang="en-GB" smtClean="0"/>
              <a:t>12</a:t>
            </a:fld>
            <a:endParaRPr lang="en-GB" dirty="0"/>
          </a:p>
        </p:txBody>
      </p:sp>
      <p:pic>
        <p:nvPicPr>
          <p:cNvPr id="10" name="Picture 2">
            <a:extLst>
              <a:ext uri="{FF2B5EF4-FFF2-40B4-BE49-F238E27FC236}">
                <a16:creationId xmlns:a16="http://schemas.microsoft.com/office/drawing/2014/main" id="{69A8C556-0B0C-4D50-AB96-6B6A616E28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5228" y="1794439"/>
            <a:ext cx="2485061" cy="207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Controller.jpg">
            <a:extLst>
              <a:ext uri="{FF2B5EF4-FFF2-40B4-BE49-F238E27FC236}">
                <a16:creationId xmlns:a16="http://schemas.microsoft.com/office/drawing/2014/main" id="{5E022771-62BC-4DC3-9955-BABFBB064210}"/>
              </a:ext>
            </a:extLst>
          </p:cNvPr>
          <p:cNvPicPr>
            <a:picLocks noChangeAspect="1"/>
          </p:cNvPicPr>
          <p:nvPr/>
        </p:nvPicPr>
        <p:blipFill>
          <a:blip r:embed="rId6" cstate="print"/>
          <a:stretch>
            <a:fillRect/>
          </a:stretch>
        </p:blipFill>
        <p:spPr>
          <a:xfrm>
            <a:off x="6759157" y="2571750"/>
            <a:ext cx="1537528" cy="1555754"/>
          </a:xfrm>
          <a:prstGeom prst="rect">
            <a:avLst/>
          </a:prstGeom>
        </p:spPr>
      </p:pic>
      <p:pic>
        <p:nvPicPr>
          <p:cNvPr id="12" name="Picture 11" descr="DSC04067.JPG">
            <a:extLst>
              <a:ext uri="{FF2B5EF4-FFF2-40B4-BE49-F238E27FC236}">
                <a16:creationId xmlns:a16="http://schemas.microsoft.com/office/drawing/2014/main" id="{9644E81E-6EB9-4FB3-87EA-84FE33768F67}"/>
              </a:ext>
            </a:extLst>
          </p:cNvPr>
          <p:cNvPicPr>
            <a:picLocks noChangeAspect="1"/>
          </p:cNvPicPr>
          <p:nvPr/>
        </p:nvPicPr>
        <p:blipFill>
          <a:blip r:embed="rId7" cstate="print"/>
          <a:stretch>
            <a:fillRect/>
          </a:stretch>
        </p:blipFill>
        <p:spPr>
          <a:xfrm>
            <a:off x="5788550" y="758072"/>
            <a:ext cx="2508135" cy="1672090"/>
          </a:xfrm>
          <a:prstGeom prst="rect">
            <a:avLst/>
          </a:prstGeom>
        </p:spPr>
      </p:pic>
      <p:pic>
        <p:nvPicPr>
          <p:cNvPr id="14" name="Picture 13" descr="Tank.jpg">
            <a:extLst>
              <a:ext uri="{FF2B5EF4-FFF2-40B4-BE49-F238E27FC236}">
                <a16:creationId xmlns:a16="http://schemas.microsoft.com/office/drawing/2014/main" id="{CCF45DC1-C152-49BD-8076-A4148AC613FE}"/>
              </a:ext>
            </a:extLst>
          </p:cNvPr>
          <p:cNvPicPr>
            <a:picLocks noChangeAspect="1"/>
          </p:cNvPicPr>
          <p:nvPr/>
        </p:nvPicPr>
        <p:blipFill>
          <a:blip r:embed="rId8" cstate="print"/>
          <a:stretch>
            <a:fillRect/>
          </a:stretch>
        </p:blipFill>
        <p:spPr>
          <a:xfrm rot="16200000">
            <a:off x="93159" y="3159592"/>
            <a:ext cx="1805281" cy="1414949"/>
          </a:xfrm>
          <a:prstGeom prst="rect">
            <a:avLst/>
          </a:prstGeom>
        </p:spPr>
      </p:pic>
    </p:spTree>
    <p:extLst>
      <p:ext uri="{BB962C8B-B14F-4D97-AF65-F5344CB8AC3E}">
        <p14:creationId xmlns:p14="http://schemas.microsoft.com/office/powerpoint/2010/main" val="372076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Slide Number Placeholder 6">
            <a:extLst>
              <a:ext uri="{FF2B5EF4-FFF2-40B4-BE49-F238E27FC236}">
                <a16:creationId xmlns:a16="http://schemas.microsoft.com/office/drawing/2014/main" id="{12E70D78-9D04-43C6-AB1E-1F5B3DAF8669}"/>
              </a:ext>
            </a:extLst>
          </p:cNvPr>
          <p:cNvSpPr>
            <a:spLocks noGrp="1"/>
          </p:cNvSpPr>
          <p:nvPr>
            <p:ph type="sldNum" sz="quarter" idx="12"/>
          </p:nvPr>
        </p:nvSpPr>
        <p:spPr/>
        <p:txBody>
          <a:bodyPr/>
          <a:lstStyle/>
          <a:p>
            <a:fld id="{418D8610-C083-4EDD-9217-F811E5D92946}" type="slidenum">
              <a:rPr lang="de-DE" smtClean="0"/>
              <a:t>13</a:t>
            </a:fld>
            <a:endParaRPr lang="de-DE"/>
          </a:p>
        </p:txBody>
      </p:sp>
    </p:spTree>
    <p:extLst>
      <p:ext uri="{BB962C8B-B14F-4D97-AF65-F5344CB8AC3E}">
        <p14:creationId xmlns:p14="http://schemas.microsoft.com/office/powerpoint/2010/main" val="11147177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07804" y="-2820"/>
            <a:ext cx="216444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kern="0" dirty="0">
                <a:solidFill>
                  <a:srgbClr val="0070C0"/>
                </a:solidFill>
                <a:latin typeface="+mn-lt"/>
                <a:cs typeface="Calibri" pitchFamily="34" charset="0"/>
              </a:rPr>
              <a:t>EV40-F Layout</a:t>
            </a:r>
            <a:endParaRPr lang="en-GB" sz="2000" dirty="0">
              <a:solidFill>
                <a:srgbClr val="0070C0"/>
              </a:solidFill>
              <a:latin typeface="+mn-lt"/>
            </a:endParaRPr>
          </a:p>
        </p:txBody>
      </p:sp>
      <p:sp>
        <p:nvSpPr>
          <p:cNvPr id="4" name="Slide Number Placeholder 3">
            <a:extLst>
              <a:ext uri="{FF2B5EF4-FFF2-40B4-BE49-F238E27FC236}">
                <a16:creationId xmlns:a16="http://schemas.microsoft.com/office/drawing/2014/main" id="{833006E6-6899-4DDA-AF89-DBFFD2365C5D}"/>
              </a:ext>
            </a:extLst>
          </p:cNvPr>
          <p:cNvSpPr>
            <a:spLocks noGrp="1"/>
          </p:cNvSpPr>
          <p:nvPr>
            <p:ph type="sldNum" sz="quarter" idx="12"/>
          </p:nvPr>
        </p:nvSpPr>
        <p:spPr/>
        <p:txBody>
          <a:bodyPr/>
          <a:lstStyle/>
          <a:p>
            <a:fld id="{418D8610-C083-4EDD-9217-F811E5D92946}" type="slidenum">
              <a:rPr lang="en-GB" smtClean="0"/>
              <a:t>2</a:t>
            </a:fld>
            <a:endParaRPr lang="en-GB" dirty="0"/>
          </a:p>
        </p:txBody>
      </p:sp>
      <p:cxnSp>
        <p:nvCxnSpPr>
          <p:cNvPr id="161" name="AutoShape 27">
            <a:extLst>
              <a:ext uri="{FF2B5EF4-FFF2-40B4-BE49-F238E27FC236}">
                <a16:creationId xmlns:a16="http://schemas.microsoft.com/office/drawing/2014/main" id="{6B8C157C-9EC3-4A23-817A-44275AB4DB16}"/>
              </a:ext>
            </a:extLst>
          </p:cNvPr>
          <p:cNvCxnSpPr>
            <a:cxnSpLocks noChangeShapeType="1"/>
            <a:endCxn id="246" idx="2"/>
          </p:cNvCxnSpPr>
          <p:nvPr/>
        </p:nvCxnSpPr>
        <p:spPr bwMode="auto">
          <a:xfrm rot="10800000">
            <a:off x="2458880" y="3147061"/>
            <a:ext cx="885641" cy="254558"/>
          </a:xfrm>
          <a:prstGeom prst="bentConnector2">
            <a:avLst/>
          </a:prstGeom>
          <a:noFill/>
          <a:ln w="38100">
            <a:solidFill>
              <a:srgbClr val="0070C0"/>
            </a:solidFill>
            <a:miter lim="800000"/>
            <a:headEnd/>
            <a:tailEnd/>
          </a:ln>
        </p:spPr>
      </p:cxnSp>
      <p:cxnSp>
        <p:nvCxnSpPr>
          <p:cNvPr id="162" name="AutoShape 19">
            <a:extLst>
              <a:ext uri="{FF2B5EF4-FFF2-40B4-BE49-F238E27FC236}">
                <a16:creationId xmlns:a16="http://schemas.microsoft.com/office/drawing/2014/main" id="{0B695A38-A5B9-43B7-9C71-800EAE16A030}"/>
              </a:ext>
            </a:extLst>
          </p:cNvPr>
          <p:cNvCxnSpPr>
            <a:cxnSpLocks noChangeShapeType="1"/>
          </p:cNvCxnSpPr>
          <p:nvPr/>
        </p:nvCxnSpPr>
        <p:spPr bwMode="auto">
          <a:xfrm flipV="1">
            <a:off x="2796540" y="1417320"/>
            <a:ext cx="3048000" cy="320040"/>
          </a:xfrm>
          <a:prstGeom prst="bentConnector3">
            <a:avLst>
              <a:gd name="adj1" fmla="val 250"/>
            </a:avLst>
          </a:prstGeom>
          <a:noFill/>
          <a:ln w="19050">
            <a:solidFill>
              <a:srgbClr val="FF0000"/>
            </a:solidFill>
            <a:prstDash val="dash"/>
            <a:miter lim="800000"/>
            <a:headEnd/>
            <a:tailEnd/>
          </a:ln>
        </p:spPr>
      </p:cxnSp>
      <p:grpSp>
        <p:nvGrpSpPr>
          <p:cNvPr id="163" name="Group 130">
            <a:extLst>
              <a:ext uri="{FF2B5EF4-FFF2-40B4-BE49-F238E27FC236}">
                <a16:creationId xmlns:a16="http://schemas.microsoft.com/office/drawing/2014/main" id="{8C8B6DCD-55C3-4603-8F61-F220C565CAE5}"/>
              </a:ext>
            </a:extLst>
          </p:cNvPr>
          <p:cNvGrpSpPr/>
          <p:nvPr/>
        </p:nvGrpSpPr>
        <p:grpSpPr>
          <a:xfrm>
            <a:off x="3811910" y="3151676"/>
            <a:ext cx="438603" cy="691833"/>
            <a:chOff x="3558546" y="4202234"/>
            <a:chExt cx="584804" cy="922444"/>
          </a:xfrm>
        </p:grpSpPr>
        <p:sp>
          <p:nvSpPr>
            <p:cNvPr id="164" name="Rectangle 9">
              <a:extLst>
                <a:ext uri="{FF2B5EF4-FFF2-40B4-BE49-F238E27FC236}">
                  <a16:creationId xmlns:a16="http://schemas.microsoft.com/office/drawing/2014/main" id="{07ADD517-8A28-4C7F-BD23-51C719CAA424}"/>
                </a:ext>
              </a:extLst>
            </p:cNvPr>
            <p:cNvSpPr>
              <a:spLocks noChangeArrowheads="1"/>
            </p:cNvSpPr>
            <p:nvPr/>
          </p:nvSpPr>
          <p:spPr bwMode="auto">
            <a:xfrm>
              <a:off x="4016642" y="4748687"/>
              <a:ext cx="126708" cy="375991"/>
            </a:xfrm>
            <a:prstGeom prst="rect">
              <a:avLst/>
            </a:prstGeom>
            <a:solidFill>
              <a:srgbClr val="FF6600"/>
            </a:solidFill>
            <a:ln w="19050">
              <a:solidFill>
                <a:schemeClr val="tx1"/>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cxnSp>
          <p:nvCxnSpPr>
            <p:cNvPr id="165" name="AutoShape 18">
              <a:extLst>
                <a:ext uri="{FF2B5EF4-FFF2-40B4-BE49-F238E27FC236}">
                  <a16:creationId xmlns:a16="http://schemas.microsoft.com/office/drawing/2014/main" id="{4670ED9F-A46B-4B20-A0A6-9D822CC91127}"/>
                </a:ext>
              </a:extLst>
            </p:cNvPr>
            <p:cNvCxnSpPr>
              <a:cxnSpLocks noChangeShapeType="1"/>
              <a:endCxn id="164" idx="0"/>
            </p:cNvCxnSpPr>
            <p:nvPr/>
          </p:nvCxnSpPr>
          <p:spPr bwMode="auto">
            <a:xfrm>
              <a:off x="3558546" y="4202234"/>
              <a:ext cx="521893" cy="546453"/>
            </a:xfrm>
            <a:prstGeom prst="bentConnector2">
              <a:avLst/>
            </a:prstGeom>
            <a:noFill/>
            <a:ln w="19050">
              <a:solidFill>
                <a:srgbClr val="0070C0"/>
              </a:solidFill>
              <a:prstDash val="dash"/>
              <a:miter lim="800000"/>
              <a:headEnd/>
              <a:tailEnd/>
            </a:ln>
          </p:spPr>
        </p:cxnSp>
      </p:grpSp>
      <p:sp>
        <p:nvSpPr>
          <p:cNvPr id="166" name="Text Box 23">
            <a:extLst>
              <a:ext uri="{FF2B5EF4-FFF2-40B4-BE49-F238E27FC236}">
                <a16:creationId xmlns:a16="http://schemas.microsoft.com/office/drawing/2014/main" id="{7C6FEADA-7DE3-4E71-B3A5-755DB45ECD84}"/>
              </a:ext>
            </a:extLst>
          </p:cNvPr>
          <p:cNvSpPr txBox="1">
            <a:spLocks noChangeArrowheads="1"/>
          </p:cNvSpPr>
          <p:nvPr/>
        </p:nvSpPr>
        <p:spPr bwMode="auto">
          <a:xfrm>
            <a:off x="3811910" y="3843509"/>
            <a:ext cx="887174" cy="508464"/>
          </a:xfrm>
          <a:prstGeom prst="rect">
            <a:avLst/>
          </a:prstGeom>
          <a:noFill/>
          <a:ln w="19050">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en-GB" sz="1050" dirty="0">
                <a:latin typeface="Arial" pitchFamily="34" charset="0"/>
                <a:cs typeface="Arial" pitchFamily="34" charset="0"/>
              </a:rPr>
              <a:t>Temp. sensor</a:t>
            </a:r>
          </a:p>
        </p:txBody>
      </p:sp>
      <p:sp>
        <p:nvSpPr>
          <p:cNvPr id="167" name="Text Box 24">
            <a:extLst>
              <a:ext uri="{FF2B5EF4-FFF2-40B4-BE49-F238E27FC236}">
                <a16:creationId xmlns:a16="http://schemas.microsoft.com/office/drawing/2014/main" id="{442D9784-EED4-4C3E-9B88-06C79C0DD3C4}"/>
              </a:ext>
            </a:extLst>
          </p:cNvPr>
          <p:cNvSpPr txBox="1">
            <a:spLocks noChangeArrowheads="1"/>
          </p:cNvSpPr>
          <p:nvPr/>
        </p:nvSpPr>
        <p:spPr bwMode="auto">
          <a:xfrm>
            <a:off x="1318332" y="3419780"/>
            <a:ext cx="1747766" cy="313333"/>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en-GB" sz="1200" dirty="0">
                <a:latin typeface="Arial" pitchFamily="34" charset="0"/>
                <a:cs typeface="Arial" pitchFamily="34" charset="0"/>
              </a:rPr>
              <a:t>OPEN loop control</a:t>
            </a:r>
          </a:p>
        </p:txBody>
      </p:sp>
      <p:cxnSp>
        <p:nvCxnSpPr>
          <p:cNvPr id="168" name="AutoShape 27">
            <a:extLst>
              <a:ext uri="{FF2B5EF4-FFF2-40B4-BE49-F238E27FC236}">
                <a16:creationId xmlns:a16="http://schemas.microsoft.com/office/drawing/2014/main" id="{6877A715-A724-4999-B7C2-E93D65497397}"/>
              </a:ext>
            </a:extLst>
          </p:cNvPr>
          <p:cNvCxnSpPr>
            <a:cxnSpLocks noChangeShapeType="1"/>
          </p:cNvCxnSpPr>
          <p:nvPr/>
        </p:nvCxnSpPr>
        <p:spPr bwMode="auto">
          <a:xfrm>
            <a:off x="3837628" y="3015215"/>
            <a:ext cx="1297592" cy="371162"/>
          </a:xfrm>
          <a:prstGeom prst="bentConnector2">
            <a:avLst/>
          </a:prstGeom>
          <a:noFill/>
          <a:ln w="38100">
            <a:solidFill>
              <a:srgbClr val="0070C0"/>
            </a:solidFill>
            <a:miter lim="800000"/>
            <a:headEnd/>
            <a:tailEnd/>
          </a:ln>
        </p:spPr>
      </p:cxnSp>
      <p:cxnSp>
        <p:nvCxnSpPr>
          <p:cNvPr id="169" name="AutoShape 29">
            <a:extLst>
              <a:ext uri="{FF2B5EF4-FFF2-40B4-BE49-F238E27FC236}">
                <a16:creationId xmlns:a16="http://schemas.microsoft.com/office/drawing/2014/main" id="{2FEF90B2-4861-46D9-A9AD-0D4C52B3C3D7}"/>
              </a:ext>
            </a:extLst>
          </p:cNvPr>
          <p:cNvCxnSpPr>
            <a:cxnSpLocks noChangeShapeType="1"/>
          </p:cNvCxnSpPr>
          <p:nvPr/>
        </p:nvCxnSpPr>
        <p:spPr bwMode="auto">
          <a:xfrm rot="10800000">
            <a:off x="2948941" y="2125980"/>
            <a:ext cx="744148" cy="239879"/>
          </a:xfrm>
          <a:prstGeom prst="bentConnector3">
            <a:avLst>
              <a:gd name="adj1" fmla="val -1199"/>
            </a:avLst>
          </a:prstGeom>
          <a:noFill/>
          <a:ln w="19050">
            <a:solidFill>
              <a:srgbClr val="0070C0"/>
            </a:solidFill>
            <a:prstDash val="dash"/>
            <a:miter lim="800000"/>
            <a:headEnd/>
            <a:tailEnd/>
          </a:ln>
        </p:spPr>
      </p:cxnSp>
      <p:sp>
        <p:nvSpPr>
          <p:cNvPr id="170" name="Rectangle 4">
            <a:extLst>
              <a:ext uri="{FF2B5EF4-FFF2-40B4-BE49-F238E27FC236}">
                <a16:creationId xmlns:a16="http://schemas.microsoft.com/office/drawing/2014/main" id="{14C94297-37C7-4187-92E1-9A290F8696A3}"/>
              </a:ext>
            </a:extLst>
          </p:cNvPr>
          <p:cNvSpPr>
            <a:spLocks noChangeArrowheads="1"/>
          </p:cNvSpPr>
          <p:nvPr/>
        </p:nvSpPr>
        <p:spPr bwMode="auto">
          <a:xfrm>
            <a:off x="5798821" y="2815816"/>
            <a:ext cx="167639" cy="767080"/>
          </a:xfrm>
          <a:prstGeom prst="rect">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grpSp>
        <p:nvGrpSpPr>
          <p:cNvPr id="171" name="Group 110">
            <a:extLst>
              <a:ext uri="{FF2B5EF4-FFF2-40B4-BE49-F238E27FC236}">
                <a16:creationId xmlns:a16="http://schemas.microsoft.com/office/drawing/2014/main" id="{B19725E4-4BE3-444F-B140-86AA427DBEED}"/>
              </a:ext>
            </a:extLst>
          </p:cNvPr>
          <p:cNvGrpSpPr/>
          <p:nvPr/>
        </p:nvGrpSpPr>
        <p:grpSpPr>
          <a:xfrm>
            <a:off x="5722621" y="1440181"/>
            <a:ext cx="275726" cy="619241"/>
            <a:chOff x="7918519" y="3313578"/>
            <a:chExt cx="221516" cy="631197"/>
          </a:xfrm>
        </p:grpSpPr>
        <p:cxnSp>
          <p:nvCxnSpPr>
            <p:cNvPr id="172" name="AutoShape 20">
              <a:extLst>
                <a:ext uri="{FF2B5EF4-FFF2-40B4-BE49-F238E27FC236}">
                  <a16:creationId xmlns:a16="http://schemas.microsoft.com/office/drawing/2014/main" id="{0E8B8CD7-34DE-484D-9BD5-43AE36DF23BE}"/>
                </a:ext>
              </a:extLst>
            </p:cNvPr>
            <p:cNvCxnSpPr>
              <a:cxnSpLocks noChangeShapeType="1"/>
            </p:cNvCxnSpPr>
            <p:nvPr/>
          </p:nvCxnSpPr>
          <p:spPr bwMode="auto">
            <a:xfrm rot="5400000">
              <a:off x="7652097" y="3580000"/>
              <a:ext cx="631197" cy="98353"/>
            </a:xfrm>
            <a:prstGeom prst="bentConnector3">
              <a:avLst>
                <a:gd name="adj1" fmla="val 50000"/>
              </a:avLst>
            </a:prstGeom>
            <a:noFill/>
            <a:ln w="19050">
              <a:solidFill>
                <a:srgbClr val="FF0000"/>
              </a:solidFill>
              <a:prstDash val="dash"/>
              <a:miter lim="800000"/>
              <a:headEnd/>
              <a:tailEnd/>
            </a:ln>
          </p:spPr>
        </p:cxnSp>
        <p:cxnSp>
          <p:nvCxnSpPr>
            <p:cNvPr id="173" name="AutoShape 21">
              <a:extLst>
                <a:ext uri="{FF2B5EF4-FFF2-40B4-BE49-F238E27FC236}">
                  <a16:creationId xmlns:a16="http://schemas.microsoft.com/office/drawing/2014/main" id="{BEB6567B-54DF-4DB9-85A1-1FD2DD8D78CC}"/>
                </a:ext>
              </a:extLst>
            </p:cNvPr>
            <p:cNvCxnSpPr>
              <a:cxnSpLocks noChangeShapeType="1"/>
            </p:cNvCxnSpPr>
            <p:nvPr/>
          </p:nvCxnSpPr>
          <p:spPr bwMode="auto">
            <a:xfrm rot="16200000" flipH="1">
              <a:off x="7762855" y="3567595"/>
              <a:ext cx="631197" cy="123163"/>
            </a:xfrm>
            <a:prstGeom prst="bentConnector3">
              <a:avLst>
                <a:gd name="adj1" fmla="val 50000"/>
              </a:avLst>
            </a:prstGeom>
            <a:noFill/>
            <a:ln w="19050">
              <a:solidFill>
                <a:srgbClr val="FF0000"/>
              </a:solidFill>
              <a:prstDash val="dash"/>
              <a:miter lim="800000"/>
              <a:headEnd/>
              <a:tailEnd/>
            </a:ln>
          </p:spPr>
        </p:cxnSp>
      </p:grpSp>
      <p:sp>
        <p:nvSpPr>
          <p:cNvPr id="174" name="Rectangle 25">
            <a:extLst>
              <a:ext uri="{FF2B5EF4-FFF2-40B4-BE49-F238E27FC236}">
                <a16:creationId xmlns:a16="http://schemas.microsoft.com/office/drawing/2014/main" id="{0FC82B06-9C64-46DC-AFB2-CB6CBE80712A}"/>
              </a:ext>
            </a:extLst>
          </p:cNvPr>
          <p:cNvSpPr>
            <a:spLocks noChangeArrowheads="1"/>
          </p:cNvSpPr>
          <p:nvPr/>
        </p:nvSpPr>
        <p:spPr bwMode="auto">
          <a:xfrm>
            <a:off x="6242789" y="2800576"/>
            <a:ext cx="155505" cy="570561"/>
          </a:xfrm>
          <a:prstGeom prst="rect">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175" name="TextBox 174">
            <a:extLst>
              <a:ext uri="{FF2B5EF4-FFF2-40B4-BE49-F238E27FC236}">
                <a16:creationId xmlns:a16="http://schemas.microsoft.com/office/drawing/2014/main" id="{B9E8AF8E-B856-404D-8B06-ECC66E40748E}"/>
              </a:ext>
            </a:extLst>
          </p:cNvPr>
          <p:cNvSpPr txBox="1"/>
          <p:nvPr/>
        </p:nvSpPr>
        <p:spPr>
          <a:xfrm>
            <a:off x="6034202" y="899268"/>
            <a:ext cx="1478280" cy="7848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4500" b="1" dirty="0">
                <a:solidFill>
                  <a:srgbClr val="00B050"/>
                </a:solidFill>
              </a:rPr>
              <a:t>EV4</a:t>
            </a:r>
          </a:p>
        </p:txBody>
      </p:sp>
      <p:sp>
        <p:nvSpPr>
          <p:cNvPr id="177" name="TextBox 176">
            <a:extLst>
              <a:ext uri="{FF2B5EF4-FFF2-40B4-BE49-F238E27FC236}">
                <a16:creationId xmlns:a16="http://schemas.microsoft.com/office/drawing/2014/main" id="{715DA648-FD9B-4030-A6AA-55FA361E7888}"/>
              </a:ext>
            </a:extLst>
          </p:cNvPr>
          <p:cNvSpPr txBox="1"/>
          <p:nvPr/>
        </p:nvSpPr>
        <p:spPr>
          <a:xfrm>
            <a:off x="1054324" y="3824209"/>
            <a:ext cx="2759926" cy="461665"/>
          </a:xfrm>
          <a:prstGeom prst="rect">
            <a:avLst/>
          </a:prstGeom>
          <a:noFill/>
          <a:ln>
            <a:noFill/>
          </a:ln>
        </p:spPr>
        <p:txBody>
          <a:bodyPr wrap="square" rtlCol="0">
            <a:spAutoFit/>
          </a:bodyPr>
          <a:lstStyle/>
          <a:p>
            <a:r>
              <a:rPr lang="en-GB" sz="1200" dirty="0"/>
              <a:t>Uses the standard power unit</a:t>
            </a:r>
          </a:p>
          <a:p>
            <a:r>
              <a:rPr lang="en-GB" sz="1200" dirty="0"/>
              <a:t>Covers up 80% of applications</a:t>
            </a:r>
          </a:p>
        </p:txBody>
      </p:sp>
      <p:grpSp>
        <p:nvGrpSpPr>
          <p:cNvPr id="180" name="Group 128">
            <a:extLst>
              <a:ext uri="{FF2B5EF4-FFF2-40B4-BE49-F238E27FC236}">
                <a16:creationId xmlns:a16="http://schemas.microsoft.com/office/drawing/2014/main" id="{15E41367-5AD9-4841-832F-597EE17FE655}"/>
              </a:ext>
            </a:extLst>
          </p:cNvPr>
          <p:cNvGrpSpPr/>
          <p:nvPr/>
        </p:nvGrpSpPr>
        <p:grpSpPr>
          <a:xfrm>
            <a:off x="3189706" y="2308860"/>
            <a:ext cx="968693" cy="1318260"/>
            <a:chOff x="2728942" y="3078480"/>
            <a:chExt cx="1291590" cy="1757680"/>
          </a:xfrm>
        </p:grpSpPr>
        <p:pic>
          <p:nvPicPr>
            <p:cNvPr id="181" name="Picture 180" descr="YAS_L1000H.jpg">
              <a:extLst>
                <a:ext uri="{FF2B5EF4-FFF2-40B4-BE49-F238E27FC236}">
                  <a16:creationId xmlns:a16="http://schemas.microsoft.com/office/drawing/2014/main" id="{9ABE7F65-9F90-4A0C-9DB1-826C8E6DA3C5}"/>
                </a:ext>
              </a:extLst>
            </p:cNvPr>
            <p:cNvPicPr>
              <a:picLocks noChangeAspect="1"/>
            </p:cNvPicPr>
            <p:nvPr/>
          </p:nvPicPr>
          <p:blipFill>
            <a:blip r:embed="rId3" cstate="print"/>
            <a:stretch>
              <a:fillRect/>
            </a:stretch>
          </p:blipFill>
          <p:spPr>
            <a:xfrm>
              <a:off x="2840837" y="3078480"/>
              <a:ext cx="1074929" cy="1757680"/>
            </a:xfrm>
            <a:prstGeom prst="rect">
              <a:avLst/>
            </a:prstGeom>
          </p:spPr>
        </p:pic>
        <p:sp>
          <p:nvSpPr>
            <p:cNvPr id="182" name="Text Box 24">
              <a:extLst>
                <a:ext uri="{FF2B5EF4-FFF2-40B4-BE49-F238E27FC236}">
                  <a16:creationId xmlns:a16="http://schemas.microsoft.com/office/drawing/2014/main" id="{4A5F11C6-5BF9-41C1-A13B-8C7E8FDE998D}"/>
                </a:ext>
              </a:extLst>
            </p:cNvPr>
            <p:cNvSpPr txBox="1">
              <a:spLocks noChangeArrowheads="1"/>
            </p:cNvSpPr>
            <p:nvPr/>
          </p:nvSpPr>
          <p:spPr bwMode="auto">
            <a:xfrm>
              <a:off x="2728942" y="4133260"/>
              <a:ext cx="1291590" cy="40761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pPr>
              <a:r>
                <a:rPr lang="en-GB" sz="1050" dirty="0">
                  <a:latin typeface="Arial" pitchFamily="34" charset="0"/>
                  <a:cs typeface="Arial" pitchFamily="34" charset="0"/>
                </a:rPr>
                <a:t>YASKAWA</a:t>
              </a:r>
            </a:p>
            <a:p>
              <a:pPr algn="ctr" defTabSz="685800" fontAlgn="base">
                <a:spcBef>
                  <a:spcPct val="0"/>
                </a:spcBef>
              </a:pPr>
              <a:r>
                <a:rPr lang="en-GB" sz="1050" dirty="0">
                  <a:latin typeface="Arial" pitchFamily="34" charset="0"/>
                  <a:cs typeface="Arial" pitchFamily="34" charset="0"/>
                </a:rPr>
                <a:t>L1000H</a:t>
              </a:r>
            </a:p>
          </p:txBody>
        </p:sp>
      </p:grpSp>
      <p:grpSp>
        <p:nvGrpSpPr>
          <p:cNvPr id="183" name="Group 141">
            <a:extLst>
              <a:ext uri="{FF2B5EF4-FFF2-40B4-BE49-F238E27FC236}">
                <a16:creationId xmlns:a16="http://schemas.microsoft.com/office/drawing/2014/main" id="{8413DBEE-00E5-42DC-8FD9-0D1120F7B8F7}"/>
              </a:ext>
            </a:extLst>
          </p:cNvPr>
          <p:cNvGrpSpPr>
            <a:grpSpLocks/>
          </p:cNvGrpSpPr>
          <p:nvPr/>
        </p:nvGrpSpPr>
        <p:grpSpPr bwMode="auto">
          <a:xfrm>
            <a:off x="4998721" y="2057162"/>
            <a:ext cx="1600199" cy="792777"/>
            <a:chOff x="3572" y="1688"/>
            <a:chExt cx="5556" cy="2581"/>
          </a:xfrm>
        </p:grpSpPr>
        <p:grpSp>
          <p:nvGrpSpPr>
            <p:cNvPr id="184" name="Group 142">
              <a:extLst>
                <a:ext uri="{FF2B5EF4-FFF2-40B4-BE49-F238E27FC236}">
                  <a16:creationId xmlns:a16="http://schemas.microsoft.com/office/drawing/2014/main" id="{FED2DE84-20CE-470F-95A5-521BE3D797C4}"/>
                </a:ext>
              </a:extLst>
            </p:cNvPr>
            <p:cNvGrpSpPr>
              <a:grpSpLocks/>
            </p:cNvGrpSpPr>
            <p:nvPr/>
          </p:nvGrpSpPr>
          <p:grpSpPr bwMode="auto">
            <a:xfrm>
              <a:off x="3572" y="2252"/>
              <a:ext cx="2046" cy="240"/>
              <a:chOff x="6896" y="4016"/>
              <a:chExt cx="2046" cy="240"/>
            </a:xfrm>
          </p:grpSpPr>
          <p:sp>
            <p:nvSpPr>
              <p:cNvPr id="228" name="Rectangle 143">
                <a:extLst>
                  <a:ext uri="{FF2B5EF4-FFF2-40B4-BE49-F238E27FC236}">
                    <a16:creationId xmlns:a16="http://schemas.microsoft.com/office/drawing/2014/main" id="{D6D06947-EDDE-432E-80E7-82D9C25F7D80}"/>
                  </a:ext>
                </a:extLst>
              </p:cNvPr>
              <p:cNvSpPr>
                <a:spLocks noChangeArrowheads="1"/>
              </p:cNvSpPr>
              <p:nvPr/>
            </p:nvSpPr>
            <p:spPr bwMode="auto">
              <a:xfrm>
                <a:off x="8618" y="4016"/>
                <a:ext cx="324" cy="240"/>
              </a:xfrm>
              <a:prstGeom prst="rect">
                <a:avLst/>
              </a:prstGeom>
              <a:solidFill>
                <a:srgbClr val="C000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29" name="Freeform 144">
                <a:extLst>
                  <a:ext uri="{FF2B5EF4-FFF2-40B4-BE49-F238E27FC236}">
                    <a16:creationId xmlns:a16="http://schemas.microsoft.com/office/drawing/2014/main" id="{58AD99A5-ED16-42FD-BE7F-4F249AFF325E}"/>
                  </a:ext>
                </a:extLst>
              </p:cNvPr>
              <p:cNvSpPr>
                <a:spLocks/>
              </p:cNvSpPr>
              <p:nvPr/>
            </p:nvSpPr>
            <p:spPr bwMode="auto">
              <a:xfrm>
                <a:off x="7020" y="4056"/>
                <a:ext cx="1598" cy="168"/>
              </a:xfrm>
              <a:custGeom>
                <a:avLst/>
                <a:gdLst/>
                <a:ahLst/>
                <a:cxnLst>
                  <a:cxn ang="0">
                    <a:pos x="1584" y="0"/>
                  </a:cxn>
                  <a:cxn ang="0">
                    <a:pos x="0" y="24"/>
                  </a:cxn>
                  <a:cxn ang="0">
                    <a:pos x="0" y="132"/>
                  </a:cxn>
                  <a:cxn ang="0">
                    <a:pos x="1596" y="168"/>
                  </a:cxn>
                  <a:cxn ang="0">
                    <a:pos x="1598" y="80"/>
                  </a:cxn>
                </a:cxnLst>
                <a:rect l="0" t="0" r="r" b="b"/>
                <a:pathLst>
                  <a:path w="1598" h="168">
                    <a:moveTo>
                      <a:pt x="1584" y="0"/>
                    </a:moveTo>
                    <a:lnTo>
                      <a:pt x="0" y="24"/>
                    </a:lnTo>
                    <a:lnTo>
                      <a:pt x="0" y="132"/>
                    </a:lnTo>
                    <a:lnTo>
                      <a:pt x="1596" y="168"/>
                    </a:lnTo>
                    <a:lnTo>
                      <a:pt x="1598" y="80"/>
                    </a:lnTo>
                  </a:path>
                </a:pathLst>
              </a:custGeom>
              <a:solidFill>
                <a:srgbClr val="C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30" name="Oval 145">
                <a:extLst>
                  <a:ext uri="{FF2B5EF4-FFF2-40B4-BE49-F238E27FC236}">
                    <a16:creationId xmlns:a16="http://schemas.microsoft.com/office/drawing/2014/main" id="{B184E309-F423-4458-95C9-21D0350CC097}"/>
                  </a:ext>
                </a:extLst>
              </p:cNvPr>
              <p:cNvSpPr>
                <a:spLocks noChangeArrowheads="1"/>
              </p:cNvSpPr>
              <p:nvPr/>
            </p:nvSpPr>
            <p:spPr bwMode="auto">
              <a:xfrm>
                <a:off x="6896" y="4046"/>
                <a:ext cx="180" cy="186"/>
              </a:xfrm>
              <a:prstGeom prst="ellipse">
                <a:avLst/>
              </a:prstGeom>
              <a:solidFill>
                <a:srgbClr val="C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grpSp>
        <p:grpSp>
          <p:nvGrpSpPr>
            <p:cNvPr id="185" name="Group 146">
              <a:extLst>
                <a:ext uri="{FF2B5EF4-FFF2-40B4-BE49-F238E27FC236}">
                  <a16:creationId xmlns:a16="http://schemas.microsoft.com/office/drawing/2014/main" id="{D092D18E-F607-4B1E-949A-FC2BF2784C85}"/>
                </a:ext>
              </a:extLst>
            </p:cNvPr>
            <p:cNvGrpSpPr>
              <a:grpSpLocks/>
            </p:cNvGrpSpPr>
            <p:nvPr/>
          </p:nvGrpSpPr>
          <p:grpSpPr bwMode="auto">
            <a:xfrm>
              <a:off x="5006" y="1688"/>
              <a:ext cx="4122" cy="2581"/>
              <a:chOff x="5006" y="1688"/>
              <a:chExt cx="4122" cy="2581"/>
            </a:xfrm>
          </p:grpSpPr>
          <p:sp>
            <p:nvSpPr>
              <p:cNvPr id="186" name="Rectangle 188">
                <a:extLst>
                  <a:ext uri="{FF2B5EF4-FFF2-40B4-BE49-F238E27FC236}">
                    <a16:creationId xmlns:a16="http://schemas.microsoft.com/office/drawing/2014/main" id="{9C8B03C1-80C7-45E9-B95F-A5C79E95A458}"/>
                  </a:ext>
                </a:extLst>
              </p:cNvPr>
              <p:cNvSpPr>
                <a:spLocks noChangeArrowheads="1"/>
              </p:cNvSpPr>
              <p:nvPr/>
            </p:nvSpPr>
            <p:spPr bwMode="auto">
              <a:xfrm>
                <a:off x="7752" y="3980"/>
                <a:ext cx="820" cy="289"/>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187" name="Rectangle 147">
                <a:extLst>
                  <a:ext uri="{FF2B5EF4-FFF2-40B4-BE49-F238E27FC236}">
                    <a16:creationId xmlns:a16="http://schemas.microsoft.com/office/drawing/2014/main" id="{276EC9E9-2189-4BA3-9240-1AABDE4A30FD}"/>
                  </a:ext>
                </a:extLst>
              </p:cNvPr>
              <p:cNvSpPr>
                <a:spLocks noChangeArrowheads="1"/>
              </p:cNvSpPr>
              <p:nvPr/>
            </p:nvSpPr>
            <p:spPr bwMode="auto">
              <a:xfrm>
                <a:off x="5732" y="2384"/>
                <a:ext cx="3396" cy="1602"/>
              </a:xfrm>
              <a:prstGeom prst="rect">
                <a:avLst/>
              </a:prstGeom>
              <a:solidFill>
                <a:srgbClr val="BFBFBF"/>
              </a:soli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188" name="Rectangle 148">
                <a:extLst>
                  <a:ext uri="{FF2B5EF4-FFF2-40B4-BE49-F238E27FC236}">
                    <a16:creationId xmlns:a16="http://schemas.microsoft.com/office/drawing/2014/main" id="{357159B5-E904-4991-8B9D-754D26974DED}"/>
                  </a:ext>
                </a:extLst>
              </p:cNvPr>
              <p:cNvSpPr>
                <a:spLocks noChangeArrowheads="1"/>
              </p:cNvSpPr>
              <p:nvPr/>
            </p:nvSpPr>
            <p:spPr bwMode="auto">
              <a:xfrm>
                <a:off x="5774" y="2420"/>
                <a:ext cx="3324" cy="387"/>
              </a:xfrm>
              <a:prstGeom prst="rect">
                <a:avLst/>
              </a:prstGeom>
              <a:solidFill>
                <a:srgbClr val="F2F2F2"/>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grpSp>
            <p:nvGrpSpPr>
              <p:cNvPr id="189" name="Group 149">
                <a:extLst>
                  <a:ext uri="{FF2B5EF4-FFF2-40B4-BE49-F238E27FC236}">
                    <a16:creationId xmlns:a16="http://schemas.microsoft.com/office/drawing/2014/main" id="{23CAE784-4FA4-4509-B1EA-FCA67D8BD149}"/>
                  </a:ext>
                </a:extLst>
              </p:cNvPr>
              <p:cNvGrpSpPr>
                <a:grpSpLocks/>
              </p:cNvGrpSpPr>
              <p:nvPr/>
            </p:nvGrpSpPr>
            <p:grpSpPr bwMode="auto">
              <a:xfrm>
                <a:off x="5912" y="2906"/>
                <a:ext cx="900" cy="900"/>
                <a:chOff x="3038" y="3758"/>
                <a:chExt cx="900" cy="900"/>
              </a:xfrm>
            </p:grpSpPr>
            <p:sp>
              <p:nvSpPr>
                <p:cNvPr id="222" name="Rectangle 150">
                  <a:extLst>
                    <a:ext uri="{FF2B5EF4-FFF2-40B4-BE49-F238E27FC236}">
                      <a16:creationId xmlns:a16="http://schemas.microsoft.com/office/drawing/2014/main" id="{9DD3F56A-CF23-42DE-9AB4-42F8E82FFCB6}"/>
                    </a:ext>
                  </a:extLst>
                </p:cNvPr>
                <p:cNvSpPr>
                  <a:spLocks noChangeArrowheads="1"/>
                </p:cNvSpPr>
                <p:nvPr/>
              </p:nvSpPr>
              <p:spPr bwMode="auto">
                <a:xfrm>
                  <a:off x="3038" y="3758"/>
                  <a:ext cx="900" cy="900"/>
                </a:xfrm>
                <a:prstGeom prst="rect">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23" name="Oval 151">
                  <a:extLst>
                    <a:ext uri="{FF2B5EF4-FFF2-40B4-BE49-F238E27FC236}">
                      <a16:creationId xmlns:a16="http://schemas.microsoft.com/office/drawing/2014/main" id="{3CCE9BA8-2CD2-4E26-9B83-015BF11E82A6}"/>
                    </a:ext>
                  </a:extLst>
                </p:cNvPr>
                <p:cNvSpPr>
                  <a:spLocks noChangeArrowheads="1"/>
                </p:cNvSpPr>
                <p:nvPr/>
              </p:nvSpPr>
              <p:spPr bwMode="auto">
                <a:xfrm>
                  <a:off x="3098" y="3806"/>
                  <a:ext cx="180" cy="180"/>
                </a:xfrm>
                <a:prstGeom prst="ellipse">
                  <a:avLst/>
                </a:prstGeom>
                <a:solidFill>
                  <a:srgbClr val="000000"/>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24" name="Oval 152">
                  <a:extLst>
                    <a:ext uri="{FF2B5EF4-FFF2-40B4-BE49-F238E27FC236}">
                      <a16:creationId xmlns:a16="http://schemas.microsoft.com/office/drawing/2014/main" id="{9056368B-DF27-4B79-B484-FB6BEE51F2BC}"/>
                    </a:ext>
                  </a:extLst>
                </p:cNvPr>
                <p:cNvSpPr>
                  <a:spLocks noChangeArrowheads="1"/>
                </p:cNvSpPr>
                <p:nvPr/>
              </p:nvSpPr>
              <p:spPr bwMode="auto">
                <a:xfrm>
                  <a:off x="3710" y="3806"/>
                  <a:ext cx="180" cy="180"/>
                </a:xfrm>
                <a:prstGeom prst="ellipse">
                  <a:avLst/>
                </a:prstGeom>
                <a:solidFill>
                  <a:srgbClr val="000000"/>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25" name="Oval 153">
                  <a:extLst>
                    <a:ext uri="{FF2B5EF4-FFF2-40B4-BE49-F238E27FC236}">
                      <a16:creationId xmlns:a16="http://schemas.microsoft.com/office/drawing/2014/main" id="{33F1E686-F7A7-4A92-9BB3-6ED78D337419}"/>
                    </a:ext>
                  </a:extLst>
                </p:cNvPr>
                <p:cNvSpPr>
                  <a:spLocks noChangeArrowheads="1"/>
                </p:cNvSpPr>
                <p:nvPr/>
              </p:nvSpPr>
              <p:spPr bwMode="auto">
                <a:xfrm>
                  <a:off x="3716" y="4430"/>
                  <a:ext cx="180" cy="180"/>
                </a:xfrm>
                <a:prstGeom prst="ellipse">
                  <a:avLst/>
                </a:prstGeom>
                <a:solidFill>
                  <a:srgbClr val="000000"/>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26" name="Oval 154">
                  <a:extLst>
                    <a:ext uri="{FF2B5EF4-FFF2-40B4-BE49-F238E27FC236}">
                      <a16:creationId xmlns:a16="http://schemas.microsoft.com/office/drawing/2014/main" id="{DC7D28FF-314A-40A7-B601-3353DBB8B479}"/>
                    </a:ext>
                  </a:extLst>
                </p:cNvPr>
                <p:cNvSpPr>
                  <a:spLocks noChangeArrowheads="1"/>
                </p:cNvSpPr>
                <p:nvPr/>
              </p:nvSpPr>
              <p:spPr bwMode="auto">
                <a:xfrm>
                  <a:off x="3080" y="4430"/>
                  <a:ext cx="180" cy="180"/>
                </a:xfrm>
                <a:prstGeom prst="ellipse">
                  <a:avLst/>
                </a:prstGeom>
                <a:solidFill>
                  <a:srgbClr val="000000"/>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27" name="Oval 155">
                  <a:extLst>
                    <a:ext uri="{FF2B5EF4-FFF2-40B4-BE49-F238E27FC236}">
                      <a16:creationId xmlns:a16="http://schemas.microsoft.com/office/drawing/2014/main" id="{DC3A3C66-4FEC-4E4F-9980-3E60A5B29185}"/>
                    </a:ext>
                  </a:extLst>
                </p:cNvPr>
                <p:cNvSpPr>
                  <a:spLocks noChangeArrowheads="1"/>
                </p:cNvSpPr>
                <p:nvPr/>
              </p:nvSpPr>
              <p:spPr bwMode="auto">
                <a:xfrm>
                  <a:off x="3194" y="3890"/>
                  <a:ext cx="618" cy="654"/>
                </a:xfrm>
                <a:prstGeom prst="ellipse">
                  <a:avLst/>
                </a:prstGeom>
                <a:solidFill>
                  <a:srgbClr val="BFBFBF"/>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grpSp>
          <p:grpSp>
            <p:nvGrpSpPr>
              <p:cNvPr id="190" name="Group 156">
                <a:extLst>
                  <a:ext uri="{FF2B5EF4-FFF2-40B4-BE49-F238E27FC236}">
                    <a16:creationId xmlns:a16="http://schemas.microsoft.com/office/drawing/2014/main" id="{44B1EA1E-51B1-493D-B552-CB738D83A898}"/>
                  </a:ext>
                </a:extLst>
              </p:cNvPr>
              <p:cNvGrpSpPr>
                <a:grpSpLocks/>
              </p:cNvGrpSpPr>
              <p:nvPr/>
            </p:nvGrpSpPr>
            <p:grpSpPr bwMode="auto">
              <a:xfrm>
                <a:off x="6992" y="2918"/>
                <a:ext cx="900" cy="900"/>
                <a:chOff x="3038" y="3758"/>
                <a:chExt cx="900" cy="900"/>
              </a:xfrm>
            </p:grpSpPr>
            <p:sp>
              <p:nvSpPr>
                <p:cNvPr id="216" name="Rectangle 157">
                  <a:extLst>
                    <a:ext uri="{FF2B5EF4-FFF2-40B4-BE49-F238E27FC236}">
                      <a16:creationId xmlns:a16="http://schemas.microsoft.com/office/drawing/2014/main" id="{4FCF44D2-E847-4B11-ADCE-11E34F1578ED}"/>
                    </a:ext>
                  </a:extLst>
                </p:cNvPr>
                <p:cNvSpPr>
                  <a:spLocks noChangeArrowheads="1"/>
                </p:cNvSpPr>
                <p:nvPr/>
              </p:nvSpPr>
              <p:spPr bwMode="auto">
                <a:xfrm>
                  <a:off x="3038" y="3758"/>
                  <a:ext cx="900" cy="900"/>
                </a:xfrm>
                <a:prstGeom prst="rect">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17" name="Oval 158">
                  <a:extLst>
                    <a:ext uri="{FF2B5EF4-FFF2-40B4-BE49-F238E27FC236}">
                      <a16:creationId xmlns:a16="http://schemas.microsoft.com/office/drawing/2014/main" id="{8C8B915D-722F-4A57-86B6-41DE3F9BC4C2}"/>
                    </a:ext>
                  </a:extLst>
                </p:cNvPr>
                <p:cNvSpPr>
                  <a:spLocks noChangeArrowheads="1"/>
                </p:cNvSpPr>
                <p:nvPr/>
              </p:nvSpPr>
              <p:spPr bwMode="auto">
                <a:xfrm>
                  <a:off x="3098" y="3806"/>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18" name="Oval 159">
                  <a:extLst>
                    <a:ext uri="{FF2B5EF4-FFF2-40B4-BE49-F238E27FC236}">
                      <a16:creationId xmlns:a16="http://schemas.microsoft.com/office/drawing/2014/main" id="{F93D63C3-A93E-4EE0-B1A5-FE1463105894}"/>
                    </a:ext>
                  </a:extLst>
                </p:cNvPr>
                <p:cNvSpPr>
                  <a:spLocks noChangeArrowheads="1"/>
                </p:cNvSpPr>
                <p:nvPr/>
              </p:nvSpPr>
              <p:spPr bwMode="auto">
                <a:xfrm>
                  <a:off x="3710" y="3806"/>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19" name="Oval 160">
                  <a:extLst>
                    <a:ext uri="{FF2B5EF4-FFF2-40B4-BE49-F238E27FC236}">
                      <a16:creationId xmlns:a16="http://schemas.microsoft.com/office/drawing/2014/main" id="{535A30A6-ED1D-481A-806D-30AA1D90AD53}"/>
                    </a:ext>
                  </a:extLst>
                </p:cNvPr>
                <p:cNvSpPr>
                  <a:spLocks noChangeArrowheads="1"/>
                </p:cNvSpPr>
                <p:nvPr/>
              </p:nvSpPr>
              <p:spPr bwMode="auto">
                <a:xfrm>
                  <a:off x="3716" y="4430"/>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20" name="Oval 161">
                  <a:extLst>
                    <a:ext uri="{FF2B5EF4-FFF2-40B4-BE49-F238E27FC236}">
                      <a16:creationId xmlns:a16="http://schemas.microsoft.com/office/drawing/2014/main" id="{C4A9E631-C90B-435C-B9D4-7A6A95E67A0D}"/>
                    </a:ext>
                  </a:extLst>
                </p:cNvPr>
                <p:cNvSpPr>
                  <a:spLocks noChangeArrowheads="1"/>
                </p:cNvSpPr>
                <p:nvPr/>
              </p:nvSpPr>
              <p:spPr bwMode="auto">
                <a:xfrm>
                  <a:off x="3080" y="4430"/>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21" name="Oval 162">
                  <a:extLst>
                    <a:ext uri="{FF2B5EF4-FFF2-40B4-BE49-F238E27FC236}">
                      <a16:creationId xmlns:a16="http://schemas.microsoft.com/office/drawing/2014/main" id="{B9B76335-4CDF-4BD2-8AD8-4143372C2F75}"/>
                    </a:ext>
                  </a:extLst>
                </p:cNvPr>
                <p:cNvSpPr>
                  <a:spLocks noChangeArrowheads="1"/>
                </p:cNvSpPr>
                <p:nvPr/>
              </p:nvSpPr>
              <p:spPr bwMode="auto">
                <a:xfrm>
                  <a:off x="3194" y="3890"/>
                  <a:ext cx="618" cy="654"/>
                </a:xfrm>
                <a:prstGeom prst="ellipse">
                  <a:avLst/>
                </a:prstGeom>
                <a:gradFill rotWithShape="0">
                  <a:gsLst>
                    <a:gs pos="0">
                      <a:srgbClr val="9BBB59"/>
                    </a:gs>
                    <a:gs pos="100000">
                      <a:srgbClr val="74903B"/>
                    </a:gs>
                  </a:gsLst>
                  <a:path path="shape">
                    <a:fillToRect l="50000" t="50000" r="50000" b="50000"/>
                  </a:path>
                </a:gradFill>
                <a:ln w="12700">
                  <a:solidFill>
                    <a:srgbClr val="000000"/>
                  </a:solidFill>
                  <a:round/>
                  <a:headEnd/>
                  <a:tailEnd/>
                </a:ln>
                <a:effectLst/>
              </p:spPr>
              <p:txBody>
                <a:bodyPr vert="horz" wrap="square" lIns="68580" tIns="34290" rIns="68580" bIns="34290" numCol="1" anchor="t" anchorCtr="0" compatLnSpc="1">
                  <a:prstTxWarp prst="textNoShape">
                    <a:avLst/>
                  </a:prstTxWarp>
                </a:bodyPr>
                <a:lstStyle/>
                <a:p>
                  <a:endParaRPr lang="en-GB" sz="1350" dirty="0"/>
                </a:p>
              </p:txBody>
            </p:sp>
          </p:grpSp>
          <p:grpSp>
            <p:nvGrpSpPr>
              <p:cNvPr id="191" name="Group 163">
                <a:extLst>
                  <a:ext uri="{FF2B5EF4-FFF2-40B4-BE49-F238E27FC236}">
                    <a16:creationId xmlns:a16="http://schemas.microsoft.com/office/drawing/2014/main" id="{1D75AD8B-90F6-447E-A5D8-A370DF50611E}"/>
                  </a:ext>
                </a:extLst>
              </p:cNvPr>
              <p:cNvGrpSpPr>
                <a:grpSpLocks/>
              </p:cNvGrpSpPr>
              <p:nvPr/>
            </p:nvGrpSpPr>
            <p:grpSpPr bwMode="auto">
              <a:xfrm>
                <a:off x="8072" y="2918"/>
                <a:ext cx="900" cy="900"/>
                <a:chOff x="3038" y="3758"/>
                <a:chExt cx="900" cy="900"/>
              </a:xfrm>
            </p:grpSpPr>
            <p:sp>
              <p:nvSpPr>
                <p:cNvPr id="210" name="Rectangle 164">
                  <a:extLst>
                    <a:ext uri="{FF2B5EF4-FFF2-40B4-BE49-F238E27FC236}">
                      <a16:creationId xmlns:a16="http://schemas.microsoft.com/office/drawing/2014/main" id="{4ED4285B-1571-4C17-9752-94F90D193E95}"/>
                    </a:ext>
                  </a:extLst>
                </p:cNvPr>
                <p:cNvSpPr>
                  <a:spLocks noChangeArrowheads="1"/>
                </p:cNvSpPr>
                <p:nvPr/>
              </p:nvSpPr>
              <p:spPr bwMode="auto">
                <a:xfrm>
                  <a:off x="3038" y="3758"/>
                  <a:ext cx="900" cy="900"/>
                </a:xfrm>
                <a:prstGeom prst="rect">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11" name="Oval 165">
                  <a:extLst>
                    <a:ext uri="{FF2B5EF4-FFF2-40B4-BE49-F238E27FC236}">
                      <a16:creationId xmlns:a16="http://schemas.microsoft.com/office/drawing/2014/main" id="{359CF762-4678-4623-A8A7-9215C9BC6A58}"/>
                    </a:ext>
                  </a:extLst>
                </p:cNvPr>
                <p:cNvSpPr>
                  <a:spLocks noChangeArrowheads="1"/>
                </p:cNvSpPr>
                <p:nvPr/>
              </p:nvSpPr>
              <p:spPr bwMode="auto">
                <a:xfrm>
                  <a:off x="3098" y="3806"/>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12" name="Oval 166">
                  <a:extLst>
                    <a:ext uri="{FF2B5EF4-FFF2-40B4-BE49-F238E27FC236}">
                      <a16:creationId xmlns:a16="http://schemas.microsoft.com/office/drawing/2014/main" id="{1725203D-7A1E-4751-9101-CA37A1341858}"/>
                    </a:ext>
                  </a:extLst>
                </p:cNvPr>
                <p:cNvSpPr>
                  <a:spLocks noChangeArrowheads="1"/>
                </p:cNvSpPr>
                <p:nvPr/>
              </p:nvSpPr>
              <p:spPr bwMode="auto">
                <a:xfrm>
                  <a:off x="3710" y="3806"/>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13" name="Oval 167">
                  <a:extLst>
                    <a:ext uri="{FF2B5EF4-FFF2-40B4-BE49-F238E27FC236}">
                      <a16:creationId xmlns:a16="http://schemas.microsoft.com/office/drawing/2014/main" id="{3CA33D84-6CF5-4C32-AC34-4A566FCDCDE0}"/>
                    </a:ext>
                  </a:extLst>
                </p:cNvPr>
                <p:cNvSpPr>
                  <a:spLocks noChangeArrowheads="1"/>
                </p:cNvSpPr>
                <p:nvPr/>
              </p:nvSpPr>
              <p:spPr bwMode="auto">
                <a:xfrm>
                  <a:off x="3716" y="4430"/>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14" name="Oval 168">
                  <a:extLst>
                    <a:ext uri="{FF2B5EF4-FFF2-40B4-BE49-F238E27FC236}">
                      <a16:creationId xmlns:a16="http://schemas.microsoft.com/office/drawing/2014/main" id="{C45916CC-3DCC-4D6D-A19E-AD39C908F226}"/>
                    </a:ext>
                  </a:extLst>
                </p:cNvPr>
                <p:cNvSpPr>
                  <a:spLocks noChangeArrowheads="1"/>
                </p:cNvSpPr>
                <p:nvPr/>
              </p:nvSpPr>
              <p:spPr bwMode="auto">
                <a:xfrm>
                  <a:off x="3080" y="4430"/>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15" name="Oval 169">
                  <a:extLst>
                    <a:ext uri="{FF2B5EF4-FFF2-40B4-BE49-F238E27FC236}">
                      <a16:creationId xmlns:a16="http://schemas.microsoft.com/office/drawing/2014/main" id="{2950F0F3-9736-4BA4-8127-CE9D97A2D4EE}"/>
                    </a:ext>
                  </a:extLst>
                </p:cNvPr>
                <p:cNvSpPr>
                  <a:spLocks noChangeArrowheads="1"/>
                </p:cNvSpPr>
                <p:nvPr/>
              </p:nvSpPr>
              <p:spPr bwMode="auto">
                <a:xfrm>
                  <a:off x="3194" y="3890"/>
                  <a:ext cx="618" cy="654"/>
                </a:xfrm>
                <a:prstGeom prst="ellipse">
                  <a:avLst/>
                </a:prstGeom>
                <a:gradFill rotWithShape="0">
                  <a:gsLst>
                    <a:gs pos="0">
                      <a:srgbClr val="9BBB59"/>
                    </a:gs>
                    <a:gs pos="100000">
                      <a:srgbClr val="74903B"/>
                    </a:gs>
                  </a:gsLst>
                  <a:path path="shape">
                    <a:fillToRect l="50000" t="50000" r="50000" b="50000"/>
                  </a:path>
                </a:gradFill>
                <a:ln w="12700">
                  <a:solidFill>
                    <a:srgbClr val="000000"/>
                  </a:solidFill>
                  <a:round/>
                  <a:headEnd/>
                  <a:tailEnd/>
                </a:ln>
                <a:effectLst/>
              </p:spPr>
              <p:txBody>
                <a:bodyPr vert="horz" wrap="square" lIns="68580" tIns="34290" rIns="68580" bIns="34290" numCol="1" anchor="t" anchorCtr="0" compatLnSpc="1">
                  <a:prstTxWarp prst="textNoShape">
                    <a:avLst/>
                  </a:prstTxWarp>
                </a:bodyPr>
                <a:lstStyle/>
                <a:p>
                  <a:endParaRPr lang="en-GB" sz="1350" dirty="0"/>
                </a:p>
              </p:txBody>
            </p:sp>
          </p:grpSp>
          <p:sp>
            <p:nvSpPr>
              <p:cNvPr id="192" name="Oval 170">
                <a:extLst>
                  <a:ext uri="{FF2B5EF4-FFF2-40B4-BE49-F238E27FC236}">
                    <a16:creationId xmlns:a16="http://schemas.microsoft.com/office/drawing/2014/main" id="{5D36569D-79FB-4581-AD6A-EF5A3F0CBEDA}"/>
                  </a:ext>
                </a:extLst>
              </p:cNvPr>
              <p:cNvSpPr>
                <a:spLocks noChangeArrowheads="1"/>
              </p:cNvSpPr>
              <p:nvPr/>
            </p:nvSpPr>
            <p:spPr bwMode="auto">
              <a:xfrm>
                <a:off x="6320" y="3164"/>
                <a:ext cx="108" cy="120"/>
              </a:xfrm>
              <a:prstGeom prst="ellipse">
                <a:avLst/>
              </a:prstGeom>
              <a:gradFill rotWithShape="0">
                <a:gsLst>
                  <a:gs pos="0">
                    <a:srgbClr val="FFFFFF"/>
                  </a:gs>
                  <a:gs pos="100000">
                    <a:srgbClr val="FFFFFF">
                      <a:gamma/>
                      <a:shade val="60000"/>
                      <a:invGamma/>
                    </a:srgbClr>
                  </a:gs>
                </a:gsLst>
                <a:path path="shape">
                  <a:fillToRect l="50000" t="50000" r="50000" b="50000"/>
                </a:path>
              </a:gradFill>
              <a:ln w="1905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193" name="Oval 171">
                <a:extLst>
                  <a:ext uri="{FF2B5EF4-FFF2-40B4-BE49-F238E27FC236}">
                    <a16:creationId xmlns:a16="http://schemas.microsoft.com/office/drawing/2014/main" id="{4EB2AA9E-CAD1-45A4-874E-09F49040F134}"/>
                  </a:ext>
                </a:extLst>
              </p:cNvPr>
              <p:cNvSpPr>
                <a:spLocks noChangeArrowheads="1"/>
              </p:cNvSpPr>
              <p:nvPr/>
            </p:nvSpPr>
            <p:spPr bwMode="auto">
              <a:xfrm>
                <a:off x="6326" y="3386"/>
                <a:ext cx="108" cy="120"/>
              </a:xfrm>
              <a:prstGeom prst="ellipse">
                <a:avLst/>
              </a:prstGeom>
              <a:gradFill rotWithShape="0">
                <a:gsLst>
                  <a:gs pos="0">
                    <a:srgbClr val="FFFFFF"/>
                  </a:gs>
                  <a:gs pos="100000">
                    <a:srgbClr val="FFFFFF">
                      <a:gamma/>
                      <a:shade val="60000"/>
                      <a:invGamma/>
                    </a:srgbClr>
                  </a:gs>
                </a:gsLst>
                <a:path path="shape">
                  <a:fillToRect l="50000" t="50000" r="50000" b="50000"/>
                </a:path>
              </a:gradFill>
              <a:ln w="1905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grpSp>
            <p:nvGrpSpPr>
              <p:cNvPr id="194" name="Group 172">
                <a:extLst>
                  <a:ext uri="{FF2B5EF4-FFF2-40B4-BE49-F238E27FC236}">
                    <a16:creationId xmlns:a16="http://schemas.microsoft.com/office/drawing/2014/main" id="{28A21747-5C55-41FC-8D0D-3DDF3EDA0B41}"/>
                  </a:ext>
                </a:extLst>
              </p:cNvPr>
              <p:cNvGrpSpPr>
                <a:grpSpLocks/>
              </p:cNvGrpSpPr>
              <p:nvPr/>
            </p:nvGrpSpPr>
            <p:grpSpPr bwMode="auto">
              <a:xfrm>
                <a:off x="5840" y="1688"/>
                <a:ext cx="618" cy="696"/>
                <a:chOff x="2966" y="2402"/>
                <a:chExt cx="618" cy="696"/>
              </a:xfrm>
            </p:grpSpPr>
            <p:sp>
              <p:nvSpPr>
                <p:cNvPr id="207" name="Rectangle 173">
                  <a:extLst>
                    <a:ext uri="{FF2B5EF4-FFF2-40B4-BE49-F238E27FC236}">
                      <a16:creationId xmlns:a16="http://schemas.microsoft.com/office/drawing/2014/main" id="{1B0CBFE9-BCD3-4A7C-8496-A0F288A71047}"/>
                    </a:ext>
                  </a:extLst>
                </p:cNvPr>
                <p:cNvSpPr>
                  <a:spLocks noChangeArrowheads="1"/>
                </p:cNvSpPr>
                <p:nvPr/>
              </p:nvSpPr>
              <p:spPr bwMode="auto">
                <a:xfrm>
                  <a:off x="2966" y="2990"/>
                  <a:ext cx="618" cy="108"/>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08" name="Rectangle 174">
                  <a:extLst>
                    <a:ext uri="{FF2B5EF4-FFF2-40B4-BE49-F238E27FC236}">
                      <a16:creationId xmlns:a16="http://schemas.microsoft.com/office/drawing/2014/main" id="{6E7F600B-D274-4AA0-BC42-320C9ED00CC9}"/>
                    </a:ext>
                  </a:extLst>
                </p:cNvPr>
                <p:cNvSpPr>
                  <a:spLocks noChangeArrowheads="1"/>
                </p:cNvSpPr>
                <p:nvPr/>
              </p:nvSpPr>
              <p:spPr bwMode="auto">
                <a:xfrm>
                  <a:off x="3044" y="2402"/>
                  <a:ext cx="468" cy="588"/>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09" name="Rectangle 175">
                  <a:extLst>
                    <a:ext uri="{FF2B5EF4-FFF2-40B4-BE49-F238E27FC236}">
                      <a16:creationId xmlns:a16="http://schemas.microsoft.com/office/drawing/2014/main" id="{8995520A-3CDF-41F3-9990-1564E2125D23}"/>
                    </a:ext>
                  </a:extLst>
                </p:cNvPr>
                <p:cNvSpPr>
                  <a:spLocks noChangeArrowheads="1"/>
                </p:cNvSpPr>
                <p:nvPr/>
              </p:nvSpPr>
              <p:spPr bwMode="auto">
                <a:xfrm>
                  <a:off x="3044" y="2546"/>
                  <a:ext cx="468" cy="276"/>
                </a:xfrm>
                <a:prstGeom prst="rect">
                  <a:avLst/>
                </a:prstGeom>
                <a:gradFill rotWithShape="1">
                  <a:gsLst>
                    <a:gs pos="0">
                      <a:srgbClr val="76923C">
                        <a:gamma/>
                        <a:shade val="46275"/>
                        <a:invGamma/>
                      </a:srgbClr>
                    </a:gs>
                    <a:gs pos="50000">
                      <a:srgbClr val="76923C"/>
                    </a:gs>
                    <a:gs pos="100000">
                      <a:srgbClr val="76923C">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grpSp>
          <p:grpSp>
            <p:nvGrpSpPr>
              <p:cNvPr id="195" name="Group 176">
                <a:extLst>
                  <a:ext uri="{FF2B5EF4-FFF2-40B4-BE49-F238E27FC236}">
                    <a16:creationId xmlns:a16="http://schemas.microsoft.com/office/drawing/2014/main" id="{89904E92-6E71-418E-B9C8-A9E82DD0A138}"/>
                  </a:ext>
                </a:extLst>
              </p:cNvPr>
              <p:cNvGrpSpPr>
                <a:grpSpLocks/>
              </p:cNvGrpSpPr>
              <p:nvPr/>
            </p:nvGrpSpPr>
            <p:grpSpPr bwMode="auto">
              <a:xfrm>
                <a:off x="6656" y="1688"/>
                <a:ext cx="618" cy="696"/>
                <a:chOff x="2966" y="2402"/>
                <a:chExt cx="618" cy="696"/>
              </a:xfrm>
            </p:grpSpPr>
            <p:sp>
              <p:nvSpPr>
                <p:cNvPr id="204" name="Rectangle 177">
                  <a:extLst>
                    <a:ext uri="{FF2B5EF4-FFF2-40B4-BE49-F238E27FC236}">
                      <a16:creationId xmlns:a16="http://schemas.microsoft.com/office/drawing/2014/main" id="{E0C5E59A-6FC5-4D58-9235-36123DFB2A2E}"/>
                    </a:ext>
                  </a:extLst>
                </p:cNvPr>
                <p:cNvSpPr>
                  <a:spLocks noChangeArrowheads="1"/>
                </p:cNvSpPr>
                <p:nvPr/>
              </p:nvSpPr>
              <p:spPr bwMode="auto">
                <a:xfrm>
                  <a:off x="2966" y="2990"/>
                  <a:ext cx="618" cy="108"/>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05" name="Rectangle 178">
                  <a:extLst>
                    <a:ext uri="{FF2B5EF4-FFF2-40B4-BE49-F238E27FC236}">
                      <a16:creationId xmlns:a16="http://schemas.microsoft.com/office/drawing/2014/main" id="{38DA7D19-9320-4939-9C3C-7CB2C8ECB77D}"/>
                    </a:ext>
                  </a:extLst>
                </p:cNvPr>
                <p:cNvSpPr>
                  <a:spLocks noChangeArrowheads="1"/>
                </p:cNvSpPr>
                <p:nvPr/>
              </p:nvSpPr>
              <p:spPr bwMode="auto">
                <a:xfrm>
                  <a:off x="3044" y="2402"/>
                  <a:ext cx="468" cy="588"/>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06" name="Rectangle 179">
                  <a:extLst>
                    <a:ext uri="{FF2B5EF4-FFF2-40B4-BE49-F238E27FC236}">
                      <a16:creationId xmlns:a16="http://schemas.microsoft.com/office/drawing/2014/main" id="{98E19A73-52F6-46FA-9D97-4053EF787867}"/>
                    </a:ext>
                  </a:extLst>
                </p:cNvPr>
                <p:cNvSpPr>
                  <a:spLocks noChangeArrowheads="1"/>
                </p:cNvSpPr>
                <p:nvPr/>
              </p:nvSpPr>
              <p:spPr bwMode="auto">
                <a:xfrm>
                  <a:off x="3044" y="2546"/>
                  <a:ext cx="468" cy="276"/>
                </a:xfrm>
                <a:prstGeom prst="rect">
                  <a:avLst/>
                </a:prstGeom>
                <a:gradFill rotWithShape="1">
                  <a:gsLst>
                    <a:gs pos="0">
                      <a:srgbClr val="76923C">
                        <a:gamma/>
                        <a:shade val="46275"/>
                        <a:invGamma/>
                      </a:srgbClr>
                    </a:gs>
                    <a:gs pos="50000">
                      <a:srgbClr val="76923C"/>
                    </a:gs>
                    <a:gs pos="100000">
                      <a:srgbClr val="76923C">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grpSp>
          <p:sp>
            <p:nvSpPr>
              <p:cNvPr id="196" name="Rectangle 180">
                <a:extLst>
                  <a:ext uri="{FF2B5EF4-FFF2-40B4-BE49-F238E27FC236}">
                    <a16:creationId xmlns:a16="http://schemas.microsoft.com/office/drawing/2014/main" id="{5F74D19E-69BF-4463-BADF-E95F57D98343}"/>
                  </a:ext>
                </a:extLst>
              </p:cNvPr>
              <p:cNvSpPr>
                <a:spLocks noChangeArrowheads="1"/>
              </p:cNvSpPr>
              <p:nvPr/>
            </p:nvSpPr>
            <p:spPr bwMode="auto">
              <a:xfrm>
                <a:off x="5186" y="2546"/>
                <a:ext cx="540" cy="1086"/>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197" name="Rectangle 181">
                <a:extLst>
                  <a:ext uri="{FF2B5EF4-FFF2-40B4-BE49-F238E27FC236}">
                    <a16:creationId xmlns:a16="http://schemas.microsoft.com/office/drawing/2014/main" id="{316A13A1-67BC-4D9F-8D7D-878319726494}"/>
                  </a:ext>
                </a:extLst>
              </p:cNvPr>
              <p:cNvSpPr>
                <a:spLocks noChangeArrowheads="1"/>
              </p:cNvSpPr>
              <p:nvPr/>
            </p:nvSpPr>
            <p:spPr bwMode="auto">
              <a:xfrm>
                <a:off x="5282" y="2498"/>
                <a:ext cx="348" cy="42"/>
              </a:xfrm>
              <a:prstGeom prst="rect">
                <a:avLst/>
              </a:prstGeom>
              <a:solidFill>
                <a:srgbClr val="BFBFB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198" name="Rectangle 182">
                <a:extLst>
                  <a:ext uri="{FF2B5EF4-FFF2-40B4-BE49-F238E27FC236}">
                    <a16:creationId xmlns:a16="http://schemas.microsoft.com/office/drawing/2014/main" id="{74F9FAD7-938E-4F46-BDB0-0BDDED81D059}"/>
                  </a:ext>
                </a:extLst>
              </p:cNvPr>
              <p:cNvSpPr>
                <a:spLocks noChangeArrowheads="1"/>
              </p:cNvSpPr>
              <p:nvPr/>
            </p:nvSpPr>
            <p:spPr bwMode="auto">
              <a:xfrm>
                <a:off x="5006" y="2684"/>
                <a:ext cx="180" cy="840"/>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199" name="Oval 183">
                <a:extLst>
                  <a:ext uri="{FF2B5EF4-FFF2-40B4-BE49-F238E27FC236}">
                    <a16:creationId xmlns:a16="http://schemas.microsoft.com/office/drawing/2014/main" id="{D92B977B-D0DB-45F1-8573-2DC9B47BACD5}"/>
                  </a:ext>
                </a:extLst>
              </p:cNvPr>
              <p:cNvSpPr>
                <a:spLocks noChangeArrowheads="1"/>
              </p:cNvSpPr>
              <p:nvPr/>
            </p:nvSpPr>
            <p:spPr bwMode="auto">
              <a:xfrm>
                <a:off x="8204" y="2564"/>
                <a:ext cx="180" cy="186"/>
              </a:xfrm>
              <a:prstGeom prst="ellipse">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00" name="Oval 184">
                <a:extLst>
                  <a:ext uri="{FF2B5EF4-FFF2-40B4-BE49-F238E27FC236}">
                    <a16:creationId xmlns:a16="http://schemas.microsoft.com/office/drawing/2014/main" id="{739B3181-F0D3-41E6-86BD-93FD325FD764}"/>
                  </a:ext>
                </a:extLst>
              </p:cNvPr>
              <p:cNvSpPr>
                <a:spLocks noChangeArrowheads="1"/>
              </p:cNvSpPr>
              <p:nvPr/>
            </p:nvSpPr>
            <p:spPr bwMode="auto">
              <a:xfrm>
                <a:off x="5888" y="2426"/>
                <a:ext cx="180" cy="186"/>
              </a:xfrm>
              <a:prstGeom prst="ellipse">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01" name="Oval 185">
                <a:extLst>
                  <a:ext uri="{FF2B5EF4-FFF2-40B4-BE49-F238E27FC236}">
                    <a16:creationId xmlns:a16="http://schemas.microsoft.com/office/drawing/2014/main" id="{16E8FD49-7C3F-40AC-8FB8-4F6CD0A1C556}"/>
                  </a:ext>
                </a:extLst>
              </p:cNvPr>
              <p:cNvSpPr>
                <a:spLocks noChangeArrowheads="1"/>
              </p:cNvSpPr>
              <p:nvPr/>
            </p:nvSpPr>
            <p:spPr bwMode="auto">
              <a:xfrm>
                <a:off x="6326" y="2546"/>
                <a:ext cx="180" cy="186"/>
              </a:xfrm>
              <a:prstGeom prst="ellipse">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02" name="Text Box 186">
                <a:extLst>
                  <a:ext uri="{FF2B5EF4-FFF2-40B4-BE49-F238E27FC236}">
                    <a16:creationId xmlns:a16="http://schemas.microsoft.com/office/drawing/2014/main" id="{E11566F7-A0A7-4BD3-9984-E82868C49956}"/>
                  </a:ext>
                </a:extLst>
              </p:cNvPr>
              <p:cNvSpPr txBox="1">
                <a:spLocks noChangeArrowheads="1"/>
              </p:cNvSpPr>
              <p:nvPr/>
            </p:nvSpPr>
            <p:spPr bwMode="auto">
              <a:xfrm>
                <a:off x="6920" y="2264"/>
                <a:ext cx="1290" cy="66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r>
                  <a:rPr lang="en-GB" sz="825" b="1" dirty="0">
                    <a:solidFill>
                      <a:srgbClr val="FF0000"/>
                    </a:solidFill>
                    <a:latin typeface="Calibri" pitchFamily="34" charset="0"/>
                    <a:cs typeface="Arial" pitchFamily="34" charset="0"/>
                  </a:rPr>
                  <a:t>EV4</a:t>
                </a:r>
                <a:endParaRPr lang="en-GB" sz="825" dirty="0">
                  <a:latin typeface="Arial" pitchFamily="34" charset="0"/>
                  <a:cs typeface="Arial" pitchFamily="34" charset="0"/>
                </a:endParaRPr>
              </a:p>
            </p:txBody>
          </p:sp>
          <p:sp>
            <p:nvSpPr>
              <p:cNvPr id="203" name="Rectangle 187">
                <a:extLst>
                  <a:ext uri="{FF2B5EF4-FFF2-40B4-BE49-F238E27FC236}">
                    <a16:creationId xmlns:a16="http://schemas.microsoft.com/office/drawing/2014/main" id="{2A5DCCE8-F601-4493-A32F-A3F4BFEDC615}"/>
                  </a:ext>
                </a:extLst>
              </p:cNvPr>
              <p:cNvSpPr>
                <a:spLocks noChangeArrowheads="1"/>
              </p:cNvSpPr>
              <p:nvPr/>
            </p:nvSpPr>
            <p:spPr bwMode="auto">
              <a:xfrm>
                <a:off x="6191" y="3986"/>
                <a:ext cx="877" cy="258"/>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grpSp>
      </p:grpSp>
      <p:grpSp>
        <p:nvGrpSpPr>
          <p:cNvPr id="231" name="Group 2">
            <a:extLst>
              <a:ext uri="{FF2B5EF4-FFF2-40B4-BE49-F238E27FC236}">
                <a16:creationId xmlns:a16="http://schemas.microsoft.com/office/drawing/2014/main" id="{6C9643E2-3BE4-4333-811F-C799229A6660}"/>
              </a:ext>
            </a:extLst>
          </p:cNvPr>
          <p:cNvGrpSpPr>
            <a:grpSpLocks/>
          </p:cNvGrpSpPr>
          <p:nvPr/>
        </p:nvGrpSpPr>
        <p:grpSpPr bwMode="auto">
          <a:xfrm flipH="1">
            <a:off x="4511040" y="3206353"/>
            <a:ext cx="2182654" cy="977027"/>
            <a:chOff x="3216" y="5785"/>
            <a:chExt cx="4140" cy="1392"/>
          </a:xfrm>
        </p:grpSpPr>
        <p:grpSp>
          <p:nvGrpSpPr>
            <p:cNvPr id="232" name="Group 3">
              <a:extLst>
                <a:ext uri="{FF2B5EF4-FFF2-40B4-BE49-F238E27FC236}">
                  <a16:creationId xmlns:a16="http://schemas.microsoft.com/office/drawing/2014/main" id="{5B111B83-050C-40DE-AFDD-EA4EEFFD0EA1}"/>
                </a:ext>
              </a:extLst>
            </p:cNvPr>
            <p:cNvGrpSpPr>
              <a:grpSpLocks/>
            </p:cNvGrpSpPr>
            <p:nvPr/>
          </p:nvGrpSpPr>
          <p:grpSpPr bwMode="auto">
            <a:xfrm>
              <a:off x="3216" y="5953"/>
              <a:ext cx="1943" cy="1032"/>
              <a:chOff x="2532" y="3445"/>
              <a:chExt cx="1943" cy="1032"/>
            </a:xfrm>
          </p:grpSpPr>
          <p:sp>
            <p:nvSpPr>
              <p:cNvPr id="240" name="Rectangle 4">
                <a:extLst>
                  <a:ext uri="{FF2B5EF4-FFF2-40B4-BE49-F238E27FC236}">
                    <a16:creationId xmlns:a16="http://schemas.microsoft.com/office/drawing/2014/main" id="{FD433AC3-F25F-4396-A0F2-244CF2F775B2}"/>
                  </a:ext>
                </a:extLst>
              </p:cNvPr>
              <p:cNvSpPr>
                <a:spLocks noChangeArrowheads="1"/>
              </p:cNvSpPr>
              <p:nvPr/>
            </p:nvSpPr>
            <p:spPr bwMode="auto">
              <a:xfrm>
                <a:off x="2832" y="3685"/>
                <a:ext cx="1512" cy="540"/>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41" name="Rectangle 5" descr="30%">
                <a:extLst>
                  <a:ext uri="{FF2B5EF4-FFF2-40B4-BE49-F238E27FC236}">
                    <a16:creationId xmlns:a16="http://schemas.microsoft.com/office/drawing/2014/main" id="{5C0D515D-C37C-4CCD-832A-8928E45DC7C4}"/>
                  </a:ext>
                </a:extLst>
              </p:cNvPr>
              <p:cNvSpPr>
                <a:spLocks noChangeArrowheads="1"/>
              </p:cNvSpPr>
              <p:nvPr/>
            </p:nvSpPr>
            <p:spPr bwMode="auto">
              <a:xfrm>
                <a:off x="2532" y="3673"/>
                <a:ext cx="300" cy="564"/>
              </a:xfrm>
              <a:prstGeom prst="rect">
                <a:avLst/>
              </a:prstGeom>
              <a:pattFill prst="pct30">
                <a:fgClr>
                  <a:srgbClr val="000000"/>
                </a:fgClr>
                <a:bgClr>
                  <a:srgbClr val="FFFFFF"/>
                </a:bgClr>
              </a:patt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42" name="Rectangle 6">
                <a:extLst>
                  <a:ext uri="{FF2B5EF4-FFF2-40B4-BE49-F238E27FC236}">
                    <a16:creationId xmlns:a16="http://schemas.microsoft.com/office/drawing/2014/main" id="{2EC6FB60-74C4-4D2D-8ECB-8FE5195493BB}"/>
                  </a:ext>
                </a:extLst>
              </p:cNvPr>
              <p:cNvSpPr>
                <a:spLocks noChangeArrowheads="1"/>
              </p:cNvSpPr>
              <p:nvPr/>
            </p:nvSpPr>
            <p:spPr bwMode="auto">
              <a:xfrm>
                <a:off x="4332" y="3445"/>
                <a:ext cx="143" cy="1032"/>
              </a:xfrm>
              <a:prstGeom prst="rect">
                <a:avLst/>
              </a:prstGeom>
              <a:gradFill rotWithShape="1">
                <a:gsLst>
                  <a:gs pos="0">
                    <a:srgbClr val="A5A5A5">
                      <a:gamma/>
                      <a:shade val="46275"/>
                      <a:invGamma/>
                    </a:srgbClr>
                  </a:gs>
                  <a:gs pos="50000">
                    <a:srgbClr val="A5A5A5"/>
                  </a:gs>
                  <a:gs pos="100000">
                    <a:srgbClr val="A5A5A5">
                      <a:gamma/>
                      <a:shade val="46275"/>
                      <a:invGamma/>
                    </a:srgbClr>
                  </a:gs>
                </a:gsLst>
                <a:lin ang="540000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43" name="Rectangle 7">
                <a:extLst>
                  <a:ext uri="{FF2B5EF4-FFF2-40B4-BE49-F238E27FC236}">
                    <a16:creationId xmlns:a16="http://schemas.microsoft.com/office/drawing/2014/main" id="{520245D0-5E7A-47A9-92E3-D3DB6E74A7ED}"/>
                  </a:ext>
                </a:extLst>
              </p:cNvPr>
              <p:cNvSpPr>
                <a:spLocks noChangeArrowheads="1"/>
              </p:cNvSpPr>
              <p:nvPr/>
            </p:nvSpPr>
            <p:spPr bwMode="auto">
              <a:xfrm>
                <a:off x="2940" y="3924"/>
                <a:ext cx="1392" cy="83"/>
              </a:xfrm>
              <a:prstGeom prst="rect">
                <a:avLst/>
              </a:prstGeom>
              <a:solidFill>
                <a:srgbClr val="A5A5A5"/>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44" name="Rectangle 8">
                <a:extLst>
                  <a:ext uri="{FF2B5EF4-FFF2-40B4-BE49-F238E27FC236}">
                    <a16:creationId xmlns:a16="http://schemas.microsoft.com/office/drawing/2014/main" id="{C5D560EE-BB08-4859-8C8C-3F0F7FAE3B4E}"/>
                  </a:ext>
                </a:extLst>
              </p:cNvPr>
              <p:cNvSpPr>
                <a:spLocks noChangeArrowheads="1"/>
              </p:cNvSpPr>
              <p:nvPr/>
            </p:nvSpPr>
            <p:spPr bwMode="auto">
              <a:xfrm>
                <a:off x="3854" y="3578"/>
                <a:ext cx="433" cy="146"/>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grpSp>
        <p:grpSp>
          <p:nvGrpSpPr>
            <p:cNvPr id="233" name="Group 9">
              <a:extLst>
                <a:ext uri="{FF2B5EF4-FFF2-40B4-BE49-F238E27FC236}">
                  <a16:creationId xmlns:a16="http://schemas.microsoft.com/office/drawing/2014/main" id="{30CB51EF-DBD6-4741-A75E-D2A94094421F}"/>
                </a:ext>
              </a:extLst>
            </p:cNvPr>
            <p:cNvGrpSpPr>
              <a:grpSpLocks/>
            </p:cNvGrpSpPr>
            <p:nvPr/>
          </p:nvGrpSpPr>
          <p:grpSpPr bwMode="auto">
            <a:xfrm>
              <a:off x="5112" y="5785"/>
              <a:ext cx="2244" cy="1392"/>
              <a:chOff x="5112" y="5785"/>
              <a:chExt cx="2244" cy="1392"/>
            </a:xfrm>
          </p:grpSpPr>
          <p:sp>
            <p:nvSpPr>
              <p:cNvPr id="234" name="AutoShape 10">
                <a:extLst>
                  <a:ext uri="{FF2B5EF4-FFF2-40B4-BE49-F238E27FC236}">
                    <a16:creationId xmlns:a16="http://schemas.microsoft.com/office/drawing/2014/main" id="{F30723E2-22F3-417F-8888-A4F23A171143}"/>
                  </a:ext>
                </a:extLst>
              </p:cNvPr>
              <p:cNvSpPr>
                <a:spLocks noChangeArrowheads="1"/>
              </p:cNvSpPr>
              <p:nvPr/>
            </p:nvSpPr>
            <p:spPr bwMode="auto">
              <a:xfrm>
                <a:off x="5124" y="5857"/>
                <a:ext cx="2232" cy="1236"/>
              </a:xfrm>
              <a:prstGeom prst="roundRect">
                <a:avLst>
                  <a:gd name="adj" fmla="val 16667"/>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35" name="Rectangle 11">
                <a:extLst>
                  <a:ext uri="{FF2B5EF4-FFF2-40B4-BE49-F238E27FC236}">
                    <a16:creationId xmlns:a16="http://schemas.microsoft.com/office/drawing/2014/main" id="{6DBCC5FB-514D-4A4A-A428-5CF89865AC64}"/>
                  </a:ext>
                </a:extLst>
              </p:cNvPr>
              <p:cNvSpPr>
                <a:spLocks noChangeArrowheads="1"/>
              </p:cNvSpPr>
              <p:nvPr/>
            </p:nvSpPr>
            <p:spPr bwMode="auto">
              <a:xfrm>
                <a:off x="5256" y="6409"/>
                <a:ext cx="1620" cy="143"/>
              </a:xfrm>
              <a:prstGeom prst="rect">
                <a:avLst/>
              </a:prstGeom>
              <a:solidFill>
                <a:srgbClr val="BFBFB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cxnSp>
            <p:nvCxnSpPr>
              <p:cNvPr id="236" name="AutoShape 12">
                <a:extLst>
                  <a:ext uri="{FF2B5EF4-FFF2-40B4-BE49-F238E27FC236}">
                    <a16:creationId xmlns:a16="http://schemas.microsoft.com/office/drawing/2014/main" id="{E37F9247-7CE7-4D78-B1FC-A79D1B62FF3B}"/>
                  </a:ext>
                </a:extLst>
              </p:cNvPr>
              <p:cNvCxnSpPr>
                <a:cxnSpLocks noChangeShapeType="1"/>
              </p:cNvCxnSpPr>
              <p:nvPr/>
            </p:nvCxnSpPr>
            <p:spPr bwMode="auto">
              <a:xfrm>
                <a:off x="6924" y="5857"/>
                <a:ext cx="1" cy="1236"/>
              </a:xfrm>
              <a:prstGeom prst="straightConnector1">
                <a:avLst/>
              </a:prstGeom>
              <a:noFill/>
              <a:ln w="9525">
                <a:solidFill>
                  <a:srgbClr val="000000"/>
                </a:solidFill>
                <a:round/>
                <a:headEnd/>
                <a:tailEnd/>
              </a:ln>
            </p:spPr>
          </p:cxnSp>
          <p:sp>
            <p:nvSpPr>
              <p:cNvPr id="237" name="AutoShape 13">
                <a:extLst>
                  <a:ext uri="{FF2B5EF4-FFF2-40B4-BE49-F238E27FC236}">
                    <a16:creationId xmlns:a16="http://schemas.microsoft.com/office/drawing/2014/main" id="{37B88581-0AEA-48F7-8EE7-08A5E2406865}"/>
                  </a:ext>
                </a:extLst>
              </p:cNvPr>
              <p:cNvSpPr>
                <a:spLocks noChangeArrowheads="1"/>
              </p:cNvSpPr>
              <p:nvPr/>
            </p:nvSpPr>
            <p:spPr bwMode="auto">
              <a:xfrm>
                <a:off x="5496" y="5965"/>
                <a:ext cx="1296" cy="336"/>
              </a:xfrm>
              <a:prstGeom prst="roundRect">
                <a:avLst>
                  <a:gd name="adj" fmla="val 16667"/>
                </a:avLst>
              </a:prstGeom>
              <a:gradFill rotWithShape="1">
                <a:gsLst>
                  <a:gs pos="0">
                    <a:srgbClr val="FABF8F">
                      <a:gamma/>
                      <a:shade val="46275"/>
                      <a:invGamma/>
                    </a:srgbClr>
                  </a:gs>
                  <a:gs pos="100000">
                    <a:srgbClr val="FABF8F"/>
                  </a:gs>
                </a:gsLst>
                <a:lin ang="5400000" scaled="1"/>
              </a:gra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38" name="AutoShape 14">
                <a:extLst>
                  <a:ext uri="{FF2B5EF4-FFF2-40B4-BE49-F238E27FC236}">
                    <a16:creationId xmlns:a16="http://schemas.microsoft.com/office/drawing/2014/main" id="{0F4DC5CF-2EB1-4152-BF1E-DE9AFD8D4AC2}"/>
                  </a:ext>
                </a:extLst>
              </p:cNvPr>
              <p:cNvSpPr>
                <a:spLocks noChangeArrowheads="1"/>
              </p:cNvSpPr>
              <p:nvPr/>
            </p:nvSpPr>
            <p:spPr bwMode="auto">
              <a:xfrm>
                <a:off x="5508" y="6662"/>
                <a:ext cx="1296" cy="336"/>
              </a:xfrm>
              <a:prstGeom prst="roundRect">
                <a:avLst>
                  <a:gd name="adj" fmla="val 16667"/>
                </a:avLst>
              </a:prstGeom>
              <a:gradFill rotWithShape="1">
                <a:gsLst>
                  <a:gs pos="0">
                    <a:srgbClr val="FABF8F"/>
                  </a:gs>
                  <a:gs pos="100000">
                    <a:srgbClr val="FABF8F">
                      <a:gamma/>
                      <a:shade val="46275"/>
                      <a:invGamma/>
                    </a:srgbClr>
                  </a:gs>
                </a:gsLst>
                <a:lin ang="5400000" scaled="1"/>
              </a:gra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39" name="Rectangle 15">
                <a:extLst>
                  <a:ext uri="{FF2B5EF4-FFF2-40B4-BE49-F238E27FC236}">
                    <a16:creationId xmlns:a16="http://schemas.microsoft.com/office/drawing/2014/main" id="{21FF62D8-7250-4068-B606-0CCB51FCBD6E}"/>
                  </a:ext>
                </a:extLst>
              </p:cNvPr>
              <p:cNvSpPr>
                <a:spLocks noChangeArrowheads="1"/>
              </p:cNvSpPr>
              <p:nvPr/>
            </p:nvSpPr>
            <p:spPr bwMode="auto">
              <a:xfrm>
                <a:off x="5112" y="5785"/>
                <a:ext cx="119" cy="1392"/>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grpSp>
      </p:grpSp>
      <p:grpSp>
        <p:nvGrpSpPr>
          <p:cNvPr id="245" name="Group 16">
            <a:extLst>
              <a:ext uri="{FF2B5EF4-FFF2-40B4-BE49-F238E27FC236}">
                <a16:creationId xmlns:a16="http://schemas.microsoft.com/office/drawing/2014/main" id="{F938AE62-0891-4296-B0A5-46AB2A821966}"/>
              </a:ext>
            </a:extLst>
          </p:cNvPr>
          <p:cNvGrpSpPr>
            <a:grpSpLocks/>
          </p:cNvGrpSpPr>
          <p:nvPr/>
        </p:nvGrpSpPr>
        <p:grpSpPr bwMode="auto">
          <a:xfrm>
            <a:off x="1851660" y="1573531"/>
            <a:ext cx="1214438" cy="1573530"/>
            <a:chOff x="2568" y="2550"/>
            <a:chExt cx="3180" cy="4344"/>
          </a:xfrm>
        </p:grpSpPr>
        <p:sp>
          <p:nvSpPr>
            <p:cNvPr id="246" name="Rectangle 17">
              <a:extLst>
                <a:ext uri="{FF2B5EF4-FFF2-40B4-BE49-F238E27FC236}">
                  <a16:creationId xmlns:a16="http://schemas.microsoft.com/office/drawing/2014/main" id="{5FBA5FB8-C2CC-41C4-B67B-9740A6B14874}"/>
                </a:ext>
              </a:extLst>
            </p:cNvPr>
            <p:cNvSpPr>
              <a:spLocks noChangeArrowheads="1"/>
            </p:cNvSpPr>
            <p:nvPr/>
          </p:nvSpPr>
          <p:spPr bwMode="auto">
            <a:xfrm>
              <a:off x="2568" y="2550"/>
              <a:ext cx="3180" cy="4344"/>
            </a:xfrm>
            <a:prstGeom prst="rect">
              <a:avLst/>
            </a:prstGeom>
            <a:solidFill>
              <a:srgbClr val="7F7F7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47" name="Rectangle 18">
              <a:extLst>
                <a:ext uri="{FF2B5EF4-FFF2-40B4-BE49-F238E27FC236}">
                  <a16:creationId xmlns:a16="http://schemas.microsoft.com/office/drawing/2014/main" id="{FF3D2AC9-0F78-446C-9297-400B1157F7BB}"/>
                </a:ext>
              </a:extLst>
            </p:cNvPr>
            <p:cNvSpPr>
              <a:spLocks noChangeArrowheads="1"/>
            </p:cNvSpPr>
            <p:nvPr/>
          </p:nvSpPr>
          <p:spPr bwMode="auto">
            <a:xfrm>
              <a:off x="2664" y="2646"/>
              <a:ext cx="3000" cy="4140"/>
            </a:xfrm>
            <a:prstGeom prst="rect">
              <a:avLst/>
            </a:prstGeom>
            <a:solidFill>
              <a:srgbClr val="D8D8D8"/>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grpSp>
          <p:nvGrpSpPr>
            <p:cNvPr id="248" name="Group 19">
              <a:extLst>
                <a:ext uri="{FF2B5EF4-FFF2-40B4-BE49-F238E27FC236}">
                  <a16:creationId xmlns:a16="http://schemas.microsoft.com/office/drawing/2014/main" id="{A87ACC95-AF3A-47A2-8922-FA50EBD0B6AE}"/>
                </a:ext>
              </a:extLst>
            </p:cNvPr>
            <p:cNvGrpSpPr>
              <a:grpSpLocks/>
            </p:cNvGrpSpPr>
            <p:nvPr/>
          </p:nvGrpSpPr>
          <p:grpSpPr bwMode="auto">
            <a:xfrm>
              <a:off x="2856" y="4662"/>
              <a:ext cx="143" cy="588"/>
              <a:chOff x="2856" y="3798"/>
              <a:chExt cx="143" cy="588"/>
            </a:xfrm>
          </p:grpSpPr>
          <p:sp>
            <p:nvSpPr>
              <p:cNvPr id="252" name="Oval 20">
                <a:extLst>
                  <a:ext uri="{FF2B5EF4-FFF2-40B4-BE49-F238E27FC236}">
                    <a16:creationId xmlns:a16="http://schemas.microsoft.com/office/drawing/2014/main" id="{3D37F8AE-12B3-46EF-A358-C640BF235F58}"/>
                  </a:ext>
                </a:extLst>
              </p:cNvPr>
              <p:cNvSpPr>
                <a:spLocks noChangeArrowheads="1"/>
              </p:cNvSpPr>
              <p:nvPr/>
            </p:nvSpPr>
            <p:spPr bwMode="auto">
              <a:xfrm>
                <a:off x="2856" y="3798"/>
                <a:ext cx="143" cy="132"/>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53" name="Rectangle 21">
                <a:extLst>
                  <a:ext uri="{FF2B5EF4-FFF2-40B4-BE49-F238E27FC236}">
                    <a16:creationId xmlns:a16="http://schemas.microsoft.com/office/drawing/2014/main" id="{B7BF68B0-00D7-403F-94B1-E56B0E4D685F}"/>
                  </a:ext>
                </a:extLst>
              </p:cNvPr>
              <p:cNvSpPr>
                <a:spLocks noChangeArrowheads="1"/>
              </p:cNvSpPr>
              <p:nvPr/>
            </p:nvSpPr>
            <p:spPr bwMode="auto">
              <a:xfrm>
                <a:off x="2856" y="3870"/>
                <a:ext cx="143" cy="516"/>
              </a:xfrm>
              <a:prstGeom prst="rect">
                <a:avLst/>
              </a:prstGeom>
              <a:solidFill>
                <a:srgbClr val="0000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dirty="0"/>
              </a:p>
            </p:txBody>
          </p:sp>
        </p:grpSp>
        <p:sp>
          <p:nvSpPr>
            <p:cNvPr id="249" name="Oval 22">
              <a:extLst>
                <a:ext uri="{FF2B5EF4-FFF2-40B4-BE49-F238E27FC236}">
                  <a16:creationId xmlns:a16="http://schemas.microsoft.com/office/drawing/2014/main" id="{B9EDB7DF-7020-470D-9F1D-88615A6855F4}"/>
                </a:ext>
              </a:extLst>
            </p:cNvPr>
            <p:cNvSpPr>
              <a:spLocks noChangeArrowheads="1"/>
            </p:cNvSpPr>
            <p:nvPr/>
          </p:nvSpPr>
          <p:spPr bwMode="auto">
            <a:xfrm>
              <a:off x="4848" y="5910"/>
              <a:ext cx="216" cy="216"/>
            </a:xfrm>
            <a:prstGeom prst="ellipse">
              <a:avLst/>
            </a:prstGeom>
            <a:solidFill>
              <a:srgbClr val="FFFF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50" name="Oval 23">
              <a:extLst>
                <a:ext uri="{FF2B5EF4-FFF2-40B4-BE49-F238E27FC236}">
                  <a16:creationId xmlns:a16="http://schemas.microsoft.com/office/drawing/2014/main" id="{D7E98002-FD78-4AC9-B0C5-9CA5D1EDCF42}"/>
                </a:ext>
              </a:extLst>
            </p:cNvPr>
            <p:cNvSpPr>
              <a:spLocks noChangeArrowheads="1"/>
            </p:cNvSpPr>
            <p:nvPr/>
          </p:nvSpPr>
          <p:spPr bwMode="auto">
            <a:xfrm>
              <a:off x="3936" y="5911"/>
              <a:ext cx="216" cy="216"/>
            </a:xfrm>
            <a:prstGeom prst="ellipse">
              <a:avLst/>
            </a:prstGeom>
            <a:solidFill>
              <a:srgbClr val="FF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sp>
          <p:nvSpPr>
            <p:cNvPr id="251" name="Oval 24">
              <a:extLst>
                <a:ext uri="{FF2B5EF4-FFF2-40B4-BE49-F238E27FC236}">
                  <a16:creationId xmlns:a16="http://schemas.microsoft.com/office/drawing/2014/main" id="{FF712DFD-AB35-4207-A22A-5D0DD269AC32}"/>
                </a:ext>
              </a:extLst>
            </p:cNvPr>
            <p:cNvSpPr>
              <a:spLocks noChangeArrowheads="1"/>
            </p:cNvSpPr>
            <p:nvPr/>
          </p:nvSpPr>
          <p:spPr bwMode="auto">
            <a:xfrm>
              <a:off x="4392" y="5911"/>
              <a:ext cx="216" cy="216"/>
            </a:xfrm>
            <a:prstGeom prst="ellipse">
              <a:avLst/>
            </a:prstGeom>
            <a:solidFill>
              <a:srgbClr val="00B05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dirty="0"/>
            </a:p>
          </p:txBody>
        </p:sp>
      </p:grpSp>
      <p:sp>
        <p:nvSpPr>
          <p:cNvPr id="254" name="TextBox 253">
            <a:extLst>
              <a:ext uri="{FF2B5EF4-FFF2-40B4-BE49-F238E27FC236}">
                <a16:creationId xmlns:a16="http://schemas.microsoft.com/office/drawing/2014/main" id="{6B0086C4-CFE5-43F0-A5A7-AC780C863F40}"/>
              </a:ext>
            </a:extLst>
          </p:cNvPr>
          <p:cNvSpPr txBox="1"/>
          <p:nvPr/>
        </p:nvSpPr>
        <p:spPr>
          <a:xfrm>
            <a:off x="6144435" y="2045064"/>
            <a:ext cx="978092" cy="253916"/>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EV4</a:t>
            </a:r>
            <a:r>
              <a:rPr lang="en-GB" sz="1050" dirty="0">
                <a:solidFill>
                  <a:schemeClr val="bg1"/>
                </a:solidFill>
                <a:latin typeface="Arial" panose="020B0604020202020204" pitchFamily="34" charset="0"/>
                <a:cs typeface="Arial" panose="020B0604020202020204" pitchFamily="34" charset="0"/>
              </a:rPr>
              <a:t> </a:t>
            </a:r>
            <a:r>
              <a:rPr lang="en-GB" sz="1050" dirty="0">
                <a:solidFill>
                  <a:sysClr val="windowText" lastClr="000000"/>
                </a:solidFill>
                <a:latin typeface="Arial" panose="020B0604020202020204" pitchFamily="34" charset="0"/>
                <a:cs typeface="Arial" panose="020B0604020202020204" pitchFamily="34" charset="0"/>
              </a:rPr>
              <a:t>Valve</a:t>
            </a:r>
          </a:p>
        </p:txBody>
      </p:sp>
      <p:sp>
        <p:nvSpPr>
          <p:cNvPr id="255" name="TextBox 254">
            <a:extLst>
              <a:ext uri="{FF2B5EF4-FFF2-40B4-BE49-F238E27FC236}">
                <a16:creationId xmlns:a16="http://schemas.microsoft.com/office/drawing/2014/main" id="{D19383F5-DA3B-4630-9444-C81F3DC4E1E7}"/>
              </a:ext>
            </a:extLst>
          </p:cNvPr>
          <p:cNvSpPr txBox="1"/>
          <p:nvPr/>
        </p:nvSpPr>
        <p:spPr>
          <a:xfrm>
            <a:off x="4707255" y="3827145"/>
            <a:ext cx="857250" cy="246221"/>
          </a:xfrm>
          <a:prstGeom prst="rect">
            <a:avLst/>
          </a:prstGeom>
          <a:noFill/>
        </p:spPr>
        <p:txBody>
          <a:bodyPr wrap="square" rtlCol="0">
            <a:spAutoFit/>
          </a:bodyPr>
          <a:lstStyle/>
          <a:p>
            <a:pPr algn="ctr"/>
            <a:r>
              <a:rPr lang="en-GB" sz="1000" dirty="0"/>
              <a:t>Motor</a:t>
            </a:r>
          </a:p>
        </p:txBody>
      </p:sp>
      <p:sp>
        <p:nvSpPr>
          <p:cNvPr id="256" name="TextBox 255">
            <a:extLst>
              <a:ext uri="{FF2B5EF4-FFF2-40B4-BE49-F238E27FC236}">
                <a16:creationId xmlns:a16="http://schemas.microsoft.com/office/drawing/2014/main" id="{73480963-6980-4047-A325-1C1AEC9AC343}"/>
              </a:ext>
            </a:extLst>
          </p:cNvPr>
          <p:cNvSpPr txBox="1"/>
          <p:nvPr/>
        </p:nvSpPr>
        <p:spPr>
          <a:xfrm>
            <a:off x="5729481" y="3658137"/>
            <a:ext cx="728663" cy="246221"/>
          </a:xfrm>
          <a:prstGeom prst="rect">
            <a:avLst/>
          </a:prstGeom>
          <a:noFill/>
        </p:spPr>
        <p:txBody>
          <a:bodyPr wrap="square" rtlCol="0">
            <a:spAutoFit/>
          </a:bodyPr>
          <a:lstStyle/>
          <a:p>
            <a:pPr algn="ctr"/>
            <a:r>
              <a:rPr lang="en-GB" sz="1000" dirty="0"/>
              <a:t>Pump</a:t>
            </a:r>
          </a:p>
        </p:txBody>
      </p:sp>
      <p:sp>
        <p:nvSpPr>
          <p:cNvPr id="257" name="Text Box 22">
            <a:extLst>
              <a:ext uri="{FF2B5EF4-FFF2-40B4-BE49-F238E27FC236}">
                <a16:creationId xmlns:a16="http://schemas.microsoft.com/office/drawing/2014/main" id="{2B4F3262-FA42-42E3-92D7-9C6E1A5E197F}"/>
              </a:ext>
            </a:extLst>
          </p:cNvPr>
          <p:cNvSpPr txBox="1">
            <a:spLocks noChangeArrowheads="1"/>
          </p:cNvSpPr>
          <p:nvPr/>
        </p:nvSpPr>
        <p:spPr bwMode="auto">
          <a:xfrm>
            <a:off x="2033651" y="1626641"/>
            <a:ext cx="887174" cy="69767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en-GB" sz="1350" dirty="0">
                <a:solidFill>
                  <a:schemeClr val="accent4">
                    <a:lumMod val="10000"/>
                  </a:schemeClr>
                </a:solidFill>
                <a:latin typeface="Arial" pitchFamily="34" charset="0"/>
                <a:cs typeface="Arial" pitchFamily="34" charset="0"/>
              </a:rPr>
              <a:t>Elevator controller</a:t>
            </a:r>
          </a:p>
        </p:txBody>
      </p:sp>
      <p:sp>
        <p:nvSpPr>
          <p:cNvPr id="258" name="TextBox 257">
            <a:extLst>
              <a:ext uri="{FF2B5EF4-FFF2-40B4-BE49-F238E27FC236}">
                <a16:creationId xmlns:a16="http://schemas.microsoft.com/office/drawing/2014/main" id="{9B4A99AB-22E4-4407-87AF-EF40AD89BCA6}"/>
              </a:ext>
            </a:extLst>
          </p:cNvPr>
          <p:cNvSpPr txBox="1"/>
          <p:nvPr/>
        </p:nvSpPr>
        <p:spPr>
          <a:xfrm>
            <a:off x="2865121" y="1111592"/>
            <a:ext cx="2994660" cy="300082"/>
          </a:xfrm>
          <a:prstGeom prst="rect">
            <a:avLst/>
          </a:prstGeom>
          <a:noFill/>
          <a:ln>
            <a:noFill/>
          </a:ln>
        </p:spPr>
        <p:txBody>
          <a:bodyPr wrap="square" rtlCol="0">
            <a:spAutoFit/>
          </a:bodyPr>
          <a:lstStyle/>
          <a:p>
            <a:r>
              <a:rPr lang="en-GB" sz="1350" dirty="0"/>
              <a:t>DOWN travel: Conventional </a:t>
            </a:r>
            <a:r>
              <a:rPr lang="en-GB" sz="1050" dirty="0"/>
              <a:t>(mechanical) </a:t>
            </a:r>
          </a:p>
        </p:txBody>
      </p:sp>
      <p:sp>
        <p:nvSpPr>
          <p:cNvPr id="259" name="TextBox 258">
            <a:extLst>
              <a:ext uri="{FF2B5EF4-FFF2-40B4-BE49-F238E27FC236}">
                <a16:creationId xmlns:a16="http://schemas.microsoft.com/office/drawing/2014/main" id="{40FDCA0A-3157-4C54-89BC-93FCD84A1ADC}"/>
              </a:ext>
            </a:extLst>
          </p:cNvPr>
          <p:cNvSpPr txBox="1"/>
          <p:nvPr/>
        </p:nvSpPr>
        <p:spPr>
          <a:xfrm>
            <a:off x="3301506" y="1827872"/>
            <a:ext cx="1674355" cy="507831"/>
          </a:xfrm>
          <a:prstGeom prst="rect">
            <a:avLst/>
          </a:prstGeom>
          <a:noFill/>
          <a:ln>
            <a:noFill/>
          </a:ln>
        </p:spPr>
        <p:txBody>
          <a:bodyPr wrap="square" rtlCol="0">
            <a:spAutoFit/>
          </a:bodyPr>
          <a:lstStyle/>
          <a:p>
            <a:r>
              <a:rPr lang="en-GB" sz="1350" dirty="0"/>
              <a:t>UP travel with inverter </a:t>
            </a:r>
          </a:p>
        </p:txBody>
      </p:sp>
    </p:spTree>
    <p:extLst>
      <p:ext uri="{BB962C8B-B14F-4D97-AF65-F5344CB8AC3E}">
        <p14:creationId xmlns:p14="http://schemas.microsoft.com/office/powerpoint/2010/main" val="249529403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1000"/>
                                  </p:stCondLst>
                                  <p:iterate type="lt">
                                    <p:tmPct val="50000"/>
                                  </p:iterate>
                                  <p:childTnLst>
                                    <p:set>
                                      <p:cBhvr>
                                        <p:cTn id="6" dur="1" fill="hold">
                                          <p:stCondLst>
                                            <p:cond delay="0"/>
                                          </p:stCondLst>
                                        </p:cTn>
                                        <p:tgtEl>
                                          <p:spTgt spid="258">
                                            <p:txEl>
                                              <p:pRg st="0" end="0"/>
                                            </p:txEl>
                                          </p:spTgt>
                                        </p:tgtEl>
                                        <p:attrNameLst>
                                          <p:attrName>style.visibility</p:attrName>
                                        </p:attrNameLst>
                                      </p:cBhvr>
                                      <p:to>
                                        <p:strVal val="visible"/>
                                      </p:to>
                                    </p:set>
                                    <p:anim calcmode="discrete" valueType="clr">
                                      <p:cBhvr override="childStyle">
                                        <p:cTn id="7" dur="80"/>
                                        <p:tgtEl>
                                          <p:spTgt spid="2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8">
                                            <p:txEl>
                                              <p:pRg st="0" end="0"/>
                                            </p:txEl>
                                          </p:spTgt>
                                        </p:tgtEl>
                                        <p:attrNameLst>
                                          <p:attrName>fill.type</p:attrName>
                                        </p:attrNameLst>
                                      </p:cBhvr>
                                      <p:to>
                                        <p:strVal val="solid"/>
                                      </p:to>
                                    </p:set>
                                  </p:childTnLst>
                                </p:cTn>
                              </p:par>
                            </p:childTnLst>
                          </p:cTn>
                        </p:par>
                        <p:par>
                          <p:cTn id="10" fill="hold">
                            <p:stCondLst>
                              <p:cond delay="2440"/>
                            </p:stCondLst>
                            <p:childTnLst>
                              <p:par>
                                <p:cTn id="11" presetID="22" presetClass="entr" presetSubtype="4" fill="hold" nodeType="afterEffect">
                                  <p:stCondLst>
                                    <p:cond delay="500"/>
                                  </p:stCondLst>
                                  <p:childTnLst>
                                    <p:set>
                                      <p:cBhvr>
                                        <p:cTn id="12" dur="1" fill="hold">
                                          <p:stCondLst>
                                            <p:cond delay="0"/>
                                          </p:stCondLst>
                                        </p:cTn>
                                        <p:tgtEl>
                                          <p:spTgt spid="162"/>
                                        </p:tgtEl>
                                        <p:attrNameLst>
                                          <p:attrName>style.visibility</p:attrName>
                                        </p:attrNameLst>
                                      </p:cBhvr>
                                      <p:to>
                                        <p:strVal val="visible"/>
                                      </p:to>
                                    </p:set>
                                    <p:animEffect transition="in" filter="wipe(down)">
                                      <p:cBhvr>
                                        <p:cTn id="13" dur="500"/>
                                        <p:tgtEl>
                                          <p:spTgt spid="162"/>
                                        </p:tgtEl>
                                      </p:cBhvr>
                                    </p:animEffect>
                                  </p:childTnLst>
                                </p:cTn>
                              </p:par>
                            </p:childTnLst>
                          </p:cTn>
                        </p:par>
                        <p:par>
                          <p:cTn id="14" fill="hold">
                            <p:stCondLst>
                              <p:cond delay="3440"/>
                            </p:stCondLst>
                            <p:childTnLst>
                              <p:par>
                                <p:cTn id="15" presetID="20" presetClass="entr" presetSubtype="0" fill="hold" nodeType="afterEffect">
                                  <p:stCondLst>
                                    <p:cond delay="500"/>
                                  </p:stCondLst>
                                  <p:childTnLst>
                                    <p:set>
                                      <p:cBhvr>
                                        <p:cTn id="16" dur="1" fill="hold">
                                          <p:stCondLst>
                                            <p:cond delay="0"/>
                                          </p:stCondLst>
                                        </p:cTn>
                                        <p:tgtEl>
                                          <p:spTgt spid="171"/>
                                        </p:tgtEl>
                                        <p:attrNameLst>
                                          <p:attrName>style.visibility</p:attrName>
                                        </p:attrNameLst>
                                      </p:cBhvr>
                                      <p:to>
                                        <p:strVal val="visible"/>
                                      </p:to>
                                    </p:set>
                                    <p:animEffect transition="in" filter="wedge">
                                      <p:cBhvr>
                                        <p:cTn id="17" dur="1000"/>
                                        <p:tgtEl>
                                          <p:spTgt spid="171"/>
                                        </p:tgtEl>
                                      </p:cBhvr>
                                    </p:animEffect>
                                  </p:childTnLst>
                                </p:cTn>
                              </p:par>
                            </p:childTnLst>
                          </p:cTn>
                        </p:par>
                        <p:par>
                          <p:cTn id="18" fill="hold">
                            <p:stCondLst>
                              <p:cond delay="4940"/>
                            </p:stCondLst>
                            <p:childTnLst>
                              <p:par>
                                <p:cTn id="19" presetID="53" presetClass="entr" presetSubtype="0" fill="hold" nodeType="afterEffect">
                                  <p:stCondLst>
                                    <p:cond delay="1000"/>
                                  </p:stCondLst>
                                  <p:childTnLst>
                                    <p:set>
                                      <p:cBhvr>
                                        <p:cTn id="20" dur="1" fill="hold">
                                          <p:stCondLst>
                                            <p:cond delay="0"/>
                                          </p:stCondLst>
                                        </p:cTn>
                                        <p:tgtEl>
                                          <p:spTgt spid="180"/>
                                        </p:tgtEl>
                                        <p:attrNameLst>
                                          <p:attrName>style.visibility</p:attrName>
                                        </p:attrNameLst>
                                      </p:cBhvr>
                                      <p:to>
                                        <p:strVal val="visible"/>
                                      </p:to>
                                    </p:set>
                                    <p:anim calcmode="lin" valueType="num">
                                      <p:cBhvr>
                                        <p:cTn id="21" dur="1000" fill="hold"/>
                                        <p:tgtEl>
                                          <p:spTgt spid="180"/>
                                        </p:tgtEl>
                                        <p:attrNameLst>
                                          <p:attrName>ppt_w</p:attrName>
                                        </p:attrNameLst>
                                      </p:cBhvr>
                                      <p:tavLst>
                                        <p:tav tm="0">
                                          <p:val>
                                            <p:fltVal val="0"/>
                                          </p:val>
                                        </p:tav>
                                        <p:tav tm="100000">
                                          <p:val>
                                            <p:strVal val="#ppt_w"/>
                                          </p:val>
                                        </p:tav>
                                      </p:tavLst>
                                    </p:anim>
                                    <p:anim calcmode="lin" valueType="num">
                                      <p:cBhvr>
                                        <p:cTn id="22" dur="1000" fill="hold"/>
                                        <p:tgtEl>
                                          <p:spTgt spid="180"/>
                                        </p:tgtEl>
                                        <p:attrNameLst>
                                          <p:attrName>ppt_h</p:attrName>
                                        </p:attrNameLst>
                                      </p:cBhvr>
                                      <p:tavLst>
                                        <p:tav tm="0">
                                          <p:val>
                                            <p:fltVal val="0"/>
                                          </p:val>
                                        </p:tav>
                                        <p:tav tm="100000">
                                          <p:val>
                                            <p:strVal val="#ppt_h"/>
                                          </p:val>
                                        </p:tav>
                                      </p:tavLst>
                                    </p:anim>
                                    <p:animEffect transition="in" filter="fade">
                                      <p:cBhvr>
                                        <p:cTn id="23" dur="1000"/>
                                        <p:tgtEl>
                                          <p:spTgt spid="180"/>
                                        </p:tgtEl>
                                      </p:cBhvr>
                                    </p:animEffect>
                                  </p:childTnLst>
                                </p:cTn>
                              </p:par>
                            </p:childTnLst>
                          </p:cTn>
                        </p:par>
                        <p:par>
                          <p:cTn id="24" fill="hold">
                            <p:stCondLst>
                              <p:cond delay="6940"/>
                            </p:stCondLst>
                            <p:childTnLst>
                              <p:par>
                                <p:cTn id="25" presetID="27" presetClass="entr" presetSubtype="0" fill="hold" nodeType="afterEffect">
                                  <p:stCondLst>
                                    <p:cond delay="500"/>
                                  </p:stCondLst>
                                  <p:iterate type="lt">
                                    <p:tmPct val="50000"/>
                                  </p:iterate>
                                  <p:childTnLst>
                                    <p:set>
                                      <p:cBhvr>
                                        <p:cTn id="26" dur="1" fill="hold">
                                          <p:stCondLst>
                                            <p:cond delay="0"/>
                                          </p:stCondLst>
                                        </p:cTn>
                                        <p:tgtEl>
                                          <p:spTgt spid="259">
                                            <p:txEl>
                                              <p:pRg st="0" end="0"/>
                                            </p:txEl>
                                          </p:spTgt>
                                        </p:tgtEl>
                                        <p:attrNameLst>
                                          <p:attrName>style.visibility</p:attrName>
                                        </p:attrNameLst>
                                      </p:cBhvr>
                                      <p:to>
                                        <p:strVal val="visible"/>
                                      </p:to>
                                    </p:set>
                                    <p:anim calcmode="discrete" valueType="clr">
                                      <p:cBhvr override="childStyle">
                                        <p:cTn id="27" dur="80"/>
                                        <p:tgtEl>
                                          <p:spTgt spid="2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59">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259">
                                            <p:txEl>
                                              <p:pRg st="0" end="0"/>
                                            </p:txEl>
                                          </p:spTgt>
                                        </p:tgtEl>
                                        <p:attrNameLst>
                                          <p:attrName>fill.type</p:attrName>
                                        </p:attrNameLst>
                                      </p:cBhvr>
                                      <p:to>
                                        <p:strVal val="solid"/>
                                      </p:to>
                                    </p:set>
                                  </p:childTnLst>
                                </p:cTn>
                              </p:par>
                            </p:childTnLst>
                          </p:cTn>
                        </p:par>
                        <p:par>
                          <p:cTn id="30" fill="hold">
                            <p:stCondLst>
                              <p:cond delay="8280"/>
                            </p:stCondLst>
                            <p:childTnLst>
                              <p:par>
                                <p:cTn id="31" presetID="20" presetClass="entr" presetSubtype="0" fill="hold" nodeType="afterEffect">
                                  <p:stCondLst>
                                    <p:cond delay="0"/>
                                  </p:stCondLst>
                                  <p:childTnLst>
                                    <p:set>
                                      <p:cBhvr>
                                        <p:cTn id="32" dur="1" fill="hold">
                                          <p:stCondLst>
                                            <p:cond delay="0"/>
                                          </p:stCondLst>
                                        </p:cTn>
                                        <p:tgtEl>
                                          <p:spTgt spid="169"/>
                                        </p:tgtEl>
                                        <p:attrNameLst>
                                          <p:attrName>style.visibility</p:attrName>
                                        </p:attrNameLst>
                                      </p:cBhvr>
                                      <p:to>
                                        <p:strVal val="visible"/>
                                      </p:to>
                                    </p:set>
                                    <p:animEffect transition="in" filter="wedge">
                                      <p:cBhvr>
                                        <p:cTn id="33" dur="500"/>
                                        <p:tgtEl>
                                          <p:spTgt spid="169"/>
                                        </p:tgtEl>
                                      </p:cBhvr>
                                    </p:animEffect>
                                  </p:childTnLst>
                                </p:cTn>
                              </p:par>
                            </p:childTnLst>
                          </p:cTn>
                        </p:par>
                        <p:par>
                          <p:cTn id="34" fill="hold">
                            <p:stCondLst>
                              <p:cond delay="8780"/>
                            </p:stCondLst>
                            <p:childTnLst>
                              <p:par>
                                <p:cTn id="35" presetID="18" presetClass="entr" presetSubtype="12" fill="hold" nodeType="afterEffect">
                                  <p:stCondLst>
                                    <p:cond delay="500"/>
                                  </p:stCondLst>
                                  <p:childTnLst>
                                    <p:set>
                                      <p:cBhvr>
                                        <p:cTn id="36" dur="1" fill="hold">
                                          <p:stCondLst>
                                            <p:cond delay="0"/>
                                          </p:stCondLst>
                                        </p:cTn>
                                        <p:tgtEl>
                                          <p:spTgt spid="163"/>
                                        </p:tgtEl>
                                        <p:attrNameLst>
                                          <p:attrName>style.visibility</p:attrName>
                                        </p:attrNameLst>
                                      </p:cBhvr>
                                      <p:to>
                                        <p:strVal val="visible"/>
                                      </p:to>
                                    </p:set>
                                    <p:animEffect transition="in" filter="strips(downLeft)">
                                      <p:cBhvr>
                                        <p:cTn id="37" dur="500"/>
                                        <p:tgtEl>
                                          <p:spTgt spid="163"/>
                                        </p:tgtEl>
                                      </p:cBhvr>
                                    </p:animEffect>
                                  </p:childTnLst>
                                </p:cTn>
                              </p:par>
                            </p:childTnLst>
                          </p:cTn>
                        </p:par>
                        <p:par>
                          <p:cTn id="38" fill="hold">
                            <p:stCondLst>
                              <p:cond delay="9780"/>
                            </p:stCondLst>
                            <p:childTnLst>
                              <p:par>
                                <p:cTn id="39" presetID="20" presetClass="entr" presetSubtype="0" fill="hold" nodeType="afterEffect">
                                  <p:stCondLst>
                                    <p:cond delay="1000"/>
                                  </p:stCondLst>
                                  <p:childTnLst>
                                    <p:set>
                                      <p:cBhvr>
                                        <p:cTn id="40" dur="1" fill="hold">
                                          <p:stCondLst>
                                            <p:cond delay="0"/>
                                          </p:stCondLst>
                                        </p:cTn>
                                        <p:tgtEl>
                                          <p:spTgt spid="168"/>
                                        </p:tgtEl>
                                        <p:attrNameLst>
                                          <p:attrName>style.visibility</p:attrName>
                                        </p:attrNameLst>
                                      </p:cBhvr>
                                      <p:to>
                                        <p:strVal val="visible"/>
                                      </p:to>
                                    </p:set>
                                    <p:animEffect transition="in" filter="wedge">
                                      <p:cBhvr>
                                        <p:cTn id="41" dur="3000"/>
                                        <p:tgtEl>
                                          <p:spTgt spid="168"/>
                                        </p:tgtEl>
                                      </p:cBhvr>
                                    </p:animEffect>
                                  </p:childTnLst>
                                </p:cTn>
                              </p:par>
                              <p:par>
                                <p:cTn id="42" presetID="18" presetClass="entr" presetSubtype="9" fill="hold" nodeType="withEffect">
                                  <p:stCondLst>
                                    <p:cond delay="1000"/>
                                  </p:stCondLst>
                                  <p:childTnLst>
                                    <p:set>
                                      <p:cBhvr>
                                        <p:cTn id="43" dur="1" fill="hold">
                                          <p:stCondLst>
                                            <p:cond delay="0"/>
                                          </p:stCondLst>
                                        </p:cTn>
                                        <p:tgtEl>
                                          <p:spTgt spid="161"/>
                                        </p:tgtEl>
                                        <p:attrNameLst>
                                          <p:attrName>style.visibility</p:attrName>
                                        </p:attrNameLst>
                                      </p:cBhvr>
                                      <p:to>
                                        <p:strVal val="visible"/>
                                      </p:to>
                                    </p:set>
                                    <p:animEffect transition="in" filter="strips(upLeft)">
                                      <p:cBhvr>
                                        <p:cTn id="44" dur="500"/>
                                        <p:tgtEl>
                                          <p:spTgt spid="161"/>
                                        </p:tgtEl>
                                      </p:cBhvr>
                                    </p:animEffect>
                                  </p:childTnLst>
                                </p:cTn>
                              </p:par>
                              <p:par>
                                <p:cTn id="45" presetID="27" presetClass="entr" presetSubtype="0" fill="hold" nodeType="withEffect">
                                  <p:stCondLst>
                                    <p:cond delay="1000"/>
                                  </p:stCondLst>
                                  <p:iterate type="lt">
                                    <p:tmPct val="50000"/>
                                  </p:iterate>
                                  <p:childTnLst>
                                    <p:set>
                                      <p:cBhvr>
                                        <p:cTn id="46" dur="1" fill="hold">
                                          <p:stCondLst>
                                            <p:cond delay="0"/>
                                          </p:stCondLst>
                                        </p:cTn>
                                        <p:tgtEl>
                                          <p:spTgt spid="166">
                                            <p:txEl>
                                              <p:pRg st="0" end="0"/>
                                            </p:txEl>
                                          </p:spTgt>
                                        </p:tgtEl>
                                        <p:attrNameLst>
                                          <p:attrName>style.visibility</p:attrName>
                                        </p:attrNameLst>
                                      </p:cBhvr>
                                      <p:to>
                                        <p:strVal val="visible"/>
                                      </p:to>
                                    </p:set>
                                    <p:anim calcmode="discrete" valueType="clr">
                                      <p:cBhvr override="childStyle">
                                        <p:cTn id="47" dur="150"/>
                                        <p:tgtEl>
                                          <p:spTgt spid="1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150"/>
                                        <p:tgtEl>
                                          <p:spTgt spid="166">
                                            <p:txEl>
                                              <p:pRg st="0" end="0"/>
                                            </p:txEl>
                                          </p:spTgt>
                                        </p:tgtEl>
                                        <p:attrNameLst>
                                          <p:attrName>fillcolor</p:attrName>
                                        </p:attrNameLst>
                                      </p:cBhvr>
                                      <p:tavLst>
                                        <p:tav tm="0">
                                          <p:val>
                                            <p:clrVal>
                                              <a:schemeClr val="accent2"/>
                                            </p:clrVal>
                                          </p:val>
                                        </p:tav>
                                        <p:tav tm="50000">
                                          <p:val>
                                            <p:clrVal>
                                              <a:schemeClr val="hlink"/>
                                            </p:clrVal>
                                          </p:val>
                                        </p:tav>
                                      </p:tavLst>
                                    </p:anim>
                                    <p:set>
                                      <p:cBhvr>
                                        <p:cTn id="49" dur="150"/>
                                        <p:tgtEl>
                                          <p:spTgt spid="166">
                                            <p:txEl>
                                              <p:pRg st="0" end="0"/>
                                            </p:txEl>
                                          </p:spTgt>
                                        </p:tgtEl>
                                        <p:attrNameLst>
                                          <p:attrName>fill.type</p:attrName>
                                        </p:attrNameLst>
                                      </p:cBhvr>
                                      <p:to>
                                        <p:strVal val="solid"/>
                                      </p:to>
                                    </p:set>
                                  </p:childTnLst>
                                </p:cTn>
                              </p:par>
                            </p:childTnLst>
                          </p:cTn>
                        </p:par>
                        <p:par>
                          <p:cTn id="50" fill="hold">
                            <p:stCondLst>
                              <p:cond delay="13780"/>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167">
                                            <p:txEl>
                                              <p:pRg st="0" end="0"/>
                                            </p:txEl>
                                          </p:spTgt>
                                        </p:tgtEl>
                                        <p:attrNameLst>
                                          <p:attrName>style.visibility</p:attrName>
                                        </p:attrNameLst>
                                      </p:cBhvr>
                                      <p:to>
                                        <p:strVal val="visible"/>
                                      </p:to>
                                    </p:set>
                                    <p:anim calcmode="discrete" valueType="clr">
                                      <p:cBhvr override="childStyle">
                                        <p:cTn id="53" dur="80"/>
                                        <p:tgtEl>
                                          <p:spTgt spid="1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67">
                                            <p:txEl>
                                              <p:pRg st="0" end="0"/>
                                            </p:txEl>
                                          </p:spTgt>
                                        </p:tgtEl>
                                        <p:attrNameLst>
                                          <p:attrName>fillcolor</p:attrName>
                                        </p:attrNameLst>
                                      </p:cBhvr>
                                      <p:tavLst>
                                        <p:tav tm="0">
                                          <p:val>
                                            <p:clrVal>
                                              <a:schemeClr val="accent2"/>
                                            </p:clrVal>
                                          </p:val>
                                        </p:tav>
                                        <p:tav tm="50000">
                                          <p:val>
                                            <p:clrVal>
                                              <a:schemeClr val="hlink"/>
                                            </p:clrVal>
                                          </p:val>
                                        </p:tav>
                                      </p:tavLst>
                                    </p:anim>
                                    <p:set>
                                      <p:cBhvr>
                                        <p:cTn id="55" dur="80"/>
                                        <p:tgtEl>
                                          <p:spTgt spid="167">
                                            <p:txEl>
                                              <p:pRg st="0" end="0"/>
                                            </p:txEl>
                                          </p:spTgt>
                                        </p:tgtEl>
                                        <p:attrNameLst>
                                          <p:attrName>fill.type</p:attrName>
                                        </p:attrNameLst>
                                      </p:cBhvr>
                                      <p:to>
                                        <p:strVal val="solid"/>
                                      </p:to>
                                    </p:set>
                                  </p:childTnLst>
                                </p:cTn>
                              </p:par>
                              <p:par>
                                <p:cTn id="56" presetID="27" presetClass="entr" presetSubtype="0" fill="hold" nodeType="withEffect">
                                  <p:stCondLst>
                                    <p:cond delay="1000"/>
                                  </p:stCondLst>
                                  <p:iterate type="lt">
                                    <p:tmPct val="50000"/>
                                  </p:iterate>
                                  <p:childTnLst>
                                    <p:set>
                                      <p:cBhvr>
                                        <p:cTn id="57" dur="1" fill="hold">
                                          <p:stCondLst>
                                            <p:cond delay="0"/>
                                          </p:stCondLst>
                                        </p:cTn>
                                        <p:tgtEl>
                                          <p:spTgt spid="177">
                                            <p:txEl>
                                              <p:pRg st="0" end="0"/>
                                            </p:txEl>
                                          </p:spTgt>
                                        </p:tgtEl>
                                        <p:attrNameLst>
                                          <p:attrName>style.visibility</p:attrName>
                                        </p:attrNameLst>
                                      </p:cBhvr>
                                      <p:to>
                                        <p:strVal val="visible"/>
                                      </p:to>
                                    </p:set>
                                    <p:anim calcmode="discrete" valueType="clr">
                                      <p:cBhvr override="childStyle">
                                        <p:cTn id="58" dur="80"/>
                                        <p:tgtEl>
                                          <p:spTgt spid="1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77">
                                            <p:txEl>
                                              <p:pRg st="0" end="0"/>
                                            </p:txEl>
                                          </p:spTgt>
                                        </p:tgtEl>
                                        <p:attrNameLst>
                                          <p:attrName>fillcolor</p:attrName>
                                        </p:attrNameLst>
                                      </p:cBhvr>
                                      <p:tavLst>
                                        <p:tav tm="0">
                                          <p:val>
                                            <p:clrVal>
                                              <a:schemeClr val="accent2"/>
                                            </p:clrVal>
                                          </p:val>
                                        </p:tav>
                                        <p:tav tm="50000">
                                          <p:val>
                                            <p:clrVal>
                                              <a:schemeClr val="hlink"/>
                                            </p:clrVal>
                                          </p:val>
                                        </p:tav>
                                      </p:tavLst>
                                    </p:anim>
                                    <p:set>
                                      <p:cBhvr>
                                        <p:cTn id="60" dur="80"/>
                                        <p:tgtEl>
                                          <p:spTgt spid="177">
                                            <p:txEl>
                                              <p:pRg st="0" end="0"/>
                                            </p:txEl>
                                          </p:spTgt>
                                        </p:tgtEl>
                                        <p:attrNameLst>
                                          <p:attrName>fill.type</p:attrName>
                                        </p:attrNameLst>
                                      </p:cBhvr>
                                      <p:to>
                                        <p:strVal val="solid"/>
                                      </p:to>
                                    </p:set>
                                  </p:childTnLst>
                                </p:cTn>
                              </p:par>
                              <p:par>
                                <p:cTn id="61" presetID="27" presetClass="entr" presetSubtype="0" fill="hold" nodeType="withEffect">
                                  <p:stCondLst>
                                    <p:cond delay="1000"/>
                                  </p:stCondLst>
                                  <p:iterate type="lt">
                                    <p:tmPct val="50000"/>
                                  </p:iterate>
                                  <p:childTnLst>
                                    <p:set>
                                      <p:cBhvr>
                                        <p:cTn id="62" dur="1" fill="hold">
                                          <p:stCondLst>
                                            <p:cond delay="0"/>
                                          </p:stCondLst>
                                        </p:cTn>
                                        <p:tgtEl>
                                          <p:spTgt spid="177">
                                            <p:txEl>
                                              <p:pRg st="1" end="1"/>
                                            </p:txEl>
                                          </p:spTgt>
                                        </p:tgtEl>
                                        <p:attrNameLst>
                                          <p:attrName>style.visibility</p:attrName>
                                        </p:attrNameLst>
                                      </p:cBhvr>
                                      <p:to>
                                        <p:strVal val="visible"/>
                                      </p:to>
                                    </p:set>
                                    <p:anim calcmode="discrete" valueType="clr">
                                      <p:cBhvr override="childStyle">
                                        <p:cTn id="63" dur="80"/>
                                        <p:tgtEl>
                                          <p:spTgt spid="17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77">
                                            <p:txEl>
                                              <p:pRg st="1" end="1"/>
                                            </p:txEl>
                                          </p:spTgt>
                                        </p:tgtEl>
                                        <p:attrNameLst>
                                          <p:attrName>fillcolor</p:attrName>
                                        </p:attrNameLst>
                                      </p:cBhvr>
                                      <p:tavLst>
                                        <p:tav tm="0">
                                          <p:val>
                                            <p:clrVal>
                                              <a:schemeClr val="accent2"/>
                                            </p:clrVal>
                                          </p:val>
                                        </p:tav>
                                        <p:tav tm="50000">
                                          <p:val>
                                            <p:clrVal>
                                              <a:schemeClr val="hlink"/>
                                            </p:clrVal>
                                          </p:val>
                                        </p:tav>
                                      </p:tavLst>
                                    </p:anim>
                                    <p:set>
                                      <p:cBhvr>
                                        <p:cTn id="65" dur="80"/>
                                        <p:tgtEl>
                                          <p:spTgt spid="17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292062" y="112693"/>
            <a:ext cx="4124812" cy="4709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100" dirty="0">
                <a:solidFill>
                  <a:srgbClr val="0070C0"/>
                </a:solidFill>
                <a:latin typeface="Museo Sans 700" pitchFamily="50" charset="0"/>
              </a:rPr>
              <a:t>YASKAWA Drives for the EV4 system</a:t>
            </a:r>
          </a:p>
        </p:txBody>
      </p:sp>
      <p:graphicFrame>
        <p:nvGraphicFramePr>
          <p:cNvPr id="12" name="Table 12">
            <a:extLst>
              <a:ext uri="{FF2B5EF4-FFF2-40B4-BE49-F238E27FC236}">
                <a16:creationId xmlns:a16="http://schemas.microsoft.com/office/drawing/2014/main" id="{C6D54F0F-839B-4F99-8B26-BA82C2F6B58E}"/>
              </a:ext>
            </a:extLst>
          </p:cNvPr>
          <p:cNvGraphicFramePr>
            <a:graphicFrameLocks noGrp="1"/>
          </p:cNvGraphicFramePr>
          <p:nvPr>
            <p:extLst>
              <p:ext uri="{D42A27DB-BD31-4B8C-83A1-F6EECF244321}">
                <p14:modId xmlns:p14="http://schemas.microsoft.com/office/powerpoint/2010/main" val="2590109911"/>
              </p:ext>
            </p:extLst>
          </p:nvPr>
        </p:nvGraphicFramePr>
        <p:xfrm>
          <a:off x="427508" y="583320"/>
          <a:ext cx="4139999" cy="3779520"/>
        </p:xfrm>
        <a:graphic>
          <a:graphicData uri="http://schemas.openxmlformats.org/drawingml/2006/table">
            <a:tbl>
              <a:tblPr firstRow="1" bandRow="1">
                <a:tableStyleId>{5C22544A-7EE6-4342-B048-85BDC9FD1C3A}</a:tableStyleId>
              </a:tblPr>
              <a:tblGrid>
                <a:gridCol w="497778">
                  <a:extLst>
                    <a:ext uri="{9D8B030D-6E8A-4147-A177-3AD203B41FA5}">
                      <a16:colId xmlns:a16="http://schemas.microsoft.com/office/drawing/2014/main" val="3500325136"/>
                    </a:ext>
                  </a:extLst>
                </a:gridCol>
                <a:gridCol w="1370145">
                  <a:extLst>
                    <a:ext uri="{9D8B030D-6E8A-4147-A177-3AD203B41FA5}">
                      <a16:colId xmlns:a16="http://schemas.microsoft.com/office/drawing/2014/main" val="3788844154"/>
                    </a:ext>
                  </a:extLst>
                </a:gridCol>
                <a:gridCol w="975853">
                  <a:extLst>
                    <a:ext uri="{9D8B030D-6E8A-4147-A177-3AD203B41FA5}">
                      <a16:colId xmlns:a16="http://schemas.microsoft.com/office/drawing/2014/main" val="1931964033"/>
                    </a:ext>
                  </a:extLst>
                </a:gridCol>
                <a:gridCol w="1296223">
                  <a:extLst>
                    <a:ext uri="{9D8B030D-6E8A-4147-A177-3AD203B41FA5}">
                      <a16:colId xmlns:a16="http://schemas.microsoft.com/office/drawing/2014/main" val="3691694433"/>
                    </a:ext>
                  </a:extLst>
                </a:gridCol>
              </a:tblGrid>
              <a:tr h="301935">
                <a:tc rowSpan="2">
                  <a:txBody>
                    <a:bodyPr/>
                    <a:lstStyle/>
                    <a:p>
                      <a:r>
                        <a:rPr lang="en-GB" sz="1400" dirty="0"/>
                        <a:t>kW size</a:t>
                      </a:r>
                    </a:p>
                  </a:txBody>
                  <a:tcPr/>
                </a:tc>
                <a:tc gridSpan="3">
                  <a:txBody>
                    <a:bodyPr/>
                    <a:lstStyle/>
                    <a:p>
                      <a:pPr algn="ctr"/>
                      <a:r>
                        <a:rPr lang="en-GB" sz="1400" dirty="0"/>
                        <a:t>L1000H – 400V</a:t>
                      </a:r>
                    </a:p>
                  </a:txBody>
                  <a:tcPr/>
                </a:tc>
                <a:tc hMerge="1">
                  <a:txBody>
                    <a:bodyPr/>
                    <a:lstStyle/>
                    <a:p>
                      <a:endParaRPr lang="en-GB" dirty="0"/>
                    </a:p>
                  </a:txBody>
                  <a:tcPr/>
                </a:tc>
                <a:tc hMerge="1">
                  <a:txBody>
                    <a:bodyPr/>
                    <a:lstStyle/>
                    <a:p>
                      <a:pPr algn="ctr"/>
                      <a:endParaRPr lang="en-GB" sz="1400" dirty="0"/>
                    </a:p>
                  </a:txBody>
                  <a:tcPr/>
                </a:tc>
                <a:extLst>
                  <a:ext uri="{0D108BD9-81ED-4DB2-BD59-A6C34878D82A}">
                    <a16:rowId xmlns:a16="http://schemas.microsoft.com/office/drawing/2014/main" val="551486675"/>
                  </a:ext>
                </a:extLst>
              </a:tr>
              <a:tr h="301935">
                <a:tc vMerge="1">
                  <a:txBody>
                    <a:bodyPr/>
                    <a:lstStyle/>
                    <a:p>
                      <a:endParaRPr lang="en-GB" dirty="0"/>
                    </a:p>
                  </a:txBody>
                  <a:tcPr/>
                </a:tc>
                <a:tc>
                  <a:txBody>
                    <a:bodyPr/>
                    <a:lstStyle/>
                    <a:p>
                      <a:pPr algn="ctr"/>
                      <a:r>
                        <a:rPr lang="en-GB" sz="1400" dirty="0"/>
                        <a:t>Drive Code</a:t>
                      </a:r>
                    </a:p>
                  </a:txBody>
                  <a:tcPr/>
                </a:tc>
                <a:tc>
                  <a:txBody>
                    <a:bodyPr/>
                    <a:lstStyle/>
                    <a:p>
                      <a:pPr algn="ctr"/>
                      <a:r>
                        <a:rPr lang="en-GB" sz="1400" dirty="0"/>
                        <a:t>Line Filter</a:t>
                      </a:r>
                    </a:p>
                  </a:txBody>
                  <a:tcPr/>
                </a:tc>
                <a:tc>
                  <a:txBody>
                    <a:bodyPr/>
                    <a:lstStyle/>
                    <a:p>
                      <a:pPr algn="ctr"/>
                      <a:r>
                        <a:rPr lang="en-GB" sz="1400" dirty="0"/>
                        <a:t>AC Reactor</a:t>
                      </a:r>
                    </a:p>
                  </a:txBody>
                  <a:tcPr/>
                </a:tc>
                <a:extLst>
                  <a:ext uri="{0D108BD9-81ED-4DB2-BD59-A6C34878D82A}">
                    <a16:rowId xmlns:a16="http://schemas.microsoft.com/office/drawing/2014/main" val="1730137767"/>
                  </a:ext>
                </a:extLst>
              </a:tr>
              <a:tr h="241548">
                <a:tc>
                  <a:txBody>
                    <a:bodyPr/>
                    <a:lstStyle/>
                    <a:p>
                      <a:pPr algn="ctr"/>
                      <a:r>
                        <a:rPr lang="en-GB" sz="1000" b="1" kern="1200" dirty="0">
                          <a:solidFill>
                            <a:schemeClr val="dk1"/>
                          </a:solidFill>
                          <a:effectLst/>
                          <a:latin typeface="+mn-lt"/>
                          <a:ea typeface="+mn-ea"/>
                          <a:cs typeface="+mn-cs"/>
                        </a:rPr>
                        <a:t>3</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LC4V00</a:t>
                      </a:r>
                      <a:r>
                        <a:rPr lang="en-US" sz="1000" b="1" kern="1200" dirty="0">
                          <a:solidFill>
                            <a:schemeClr val="dk1"/>
                          </a:solidFill>
                          <a:effectLst/>
                          <a:latin typeface="+mn-lt"/>
                          <a:ea typeface="+mn-ea"/>
                          <a:cs typeface="+mn-cs"/>
                        </a:rPr>
                        <a:t>07</a:t>
                      </a:r>
                      <a:r>
                        <a:rPr lang="en-US" sz="1000" kern="1200" dirty="0">
                          <a:solidFill>
                            <a:schemeClr val="dk1"/>
                          </a:solidFill>
                          <a:effectLst/>
                          <a:latin typeface="+mn-lt"/>
                          <a:ea typeface="+mn-ea"/>
                          <a:cs typeface="+mn-cs"/>
                        </a:rPr>
                        <a:t>BAA-0011</a:t>
                      </a:r>
                      <a:endParaRPr lang="en-GB" sz="1000" b="1"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tc rowSpan="2">
                  <a:txBody>
                    <a:bodyPr/>
                    <a:lstStyle/>
                    <a:p>
                      <a:pPr algn="ctr"/>
                      <a:r>
                        <a:rPr lang="en-US" sz="1000" kern="1200" dirty="0">
                          <a:solidFill>
                            <a:schemeClr val="dk1"/>
                          </a:solidFill>
                          <a:effectLst/>
                          <a:latin typeface="+mn-lt"/>
                          <a:ea typeface="+mn-ea"/>
                          <a:cs typeface="+mn-cs"/>
                        </a:rPr>
                        <a:t>FS23639-15-07</a:t>
                      </a:r>
                      <a:endParaRPr lang="en-GB" sz="1000" kern="1200" dirty="0">
                        <a:solidFill>
                          <a:schemeClr val="dk1"/>
                        </a:solidFill>
                        <a:effectLst/>
                        <a:latin typeface="+mn-lt"/>
                        <a:ea typeface="+mn-ea"/>
                        <a:cs typeface="+mn-cs"/>
                      </a:endParaRPr>
                    </a:p>
                  </a:txBody>
                  <a:tcPr anchor="ctr">
                    <a:solidFill>
                      <a:schemeClr val="accent1">
                        <a:lumMod val="20000"/>
                        <a:lumOff val="80000"/>
                      </a:schemeClr>
                    </a:solidFill>
                  </a:tcPr>
                </a:tc>
                <a:tc rowSpan="2">
                  <a:txBody>
                    <a:bodyPr/>
                    <a:lstStyle/>
                    <a:p>
                      <a:pPr marL="0" lvl="0" algn="ctr" defTabSz="914400" rtl="0" eaLnBrk="1" latinLnBrk="0" hangingPunct="1">
                        <a:lnSpc>
                          <a:spcPct val="115000"/>
                        </a:lnSpc>
                        <a:spcAft>
                          <a:spcPts val="0"/>
                        </a:spcAft>
                      </a:pPr>
                      <a:r>
                        <a:rPr lang="en-GB" sz="1000" kern="1200" dirty="0">
                          <a:solidFill>
                            <a:schemeClr val="dk1"/>
                          </a:solidFill>
                          <a:effectLst/>
                          <a:latin typeface="+mn-lt"/>
                          <a:ea typeface="+mn-ea"/>
                          <a:cs typeface="+mn-cs"/>
                        </a:rPr>
                        <a:t>B 0903084</a:t>
                      </a:r>
                    </a:p>
                  </a:txBody>
                  <a:tcPr marL="68580" marR="68580" marT="0" marB="0" anchor="ctr">
                    <a:solidFill>
                      <a:schemeClr val="accent1">
                        <a:lumMod val="20000"/>
                        <a:lumOff val="80000"/>
                      </a:schemeClr>
                    </a:solidFill>
                  </a:tcPr>
                </a:tc>
                <a:extLst>
                  <a:ext uri="{0D108BD9-81ED-4DB2-BD59-A6C34878D82A}">
                    <a16:rowId xmlns:a16="http://schemas.microsoft.com/office/drawing/2014/main" val="3327775108"/>
                  </a:ext>
                </a:extLst>
              </a:tr>
              <a:tr h="241548">
                <a:tc>
                  <a:txBody>
                    <a:bodyPr/>
                    <a:lstStyle/>
                    <a:p>
                      <a:pPr algn="ctr"/>
                      <a:r>
                        <a:rPr lang="en-GB" sz="1000" b="1" kern="1200" dirty="0">
                          <a:solidFill>
                            <a:schemeClr val="dk1"/>
                          </a:solidFill>
                          <a:effectLst/>
                          <a:latin typeface="+mn-lt"/>
                          <a:ea typeface="+mn-ea"/>
                          <a:cs typeface="+mn-cs"/>
                        </a:rPr>
                        <a:t>4</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LC4V0009BAA-0011</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vMerge="1">
                  <a:txBody>
                    <a:bodyPr/>
                    <a:lstStyle/>
                    <a:p>
                      <a:pPr marL="0" lvl="0" algn="l" defTabSz="914400" rtl="0" eaLnBrk="1" latinLnBrk="0" hangingPunct="1">
                        <a:lnSpc>
                          <a:spcPct val="115000"/>
                        </a:lnSpc>
                        <a:spcAft>
                          <a:spcPts val="0"/>
                        </a:spcAft>
                      </a:pP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789470251"/>
                  </a:ext>
                </a:extLst>
              </a:tr>
              <a:tr h="241548">
                <a:tc>
                  <a:txBody>
                    <a:bodyPr/>
                    <a:lstStyle/>
                    <a:p>
                      <a:pPr algn="ctr"/>
                      <a:r>
                        <a:rPr lang="en-GB" sz="1000" b="1" kern="1200" dirty="0">
                          <a:solidFill>
                            <a:schemeClr val="dk1"/>
                          </a:solidFill>
                          <a:effectLst/>
                          <a:latin typeface="+mn-lt"/>
                          <a:ea typeface="+mn-ea"/>
                          <a:cs typeface="+mn-cs"/>
                        </a:rPr>
                        <a:t>5.5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LC4V0015FAA-0011</a:t>
                      </a:r>
                      <a:endParaRPr lang="en-GB" sz="1000" kern="1200" dirty="0">
                        <a:solidFill>
                          <a:schemeClr val="dk1"/>
                        </a:solidFill>
                        <a:effectLst/>
                        <a:latin typeface="+mn-lt"/>
                        <a:ea typeface="+mn-ea"/>
                        <a:cs typeface="+mn-cs"/>
                      </a:endParaRPr>
                    </a:p>
                  </a:txBody>
                  <a:tcPr marL="68580" marR="68580" marT="0" marB="0" anchor="ctr"/>
                </a:tc>
                <a:tc>
                  <a:txBody>
                    <a:bodyPr/>
                    <a:lstStyle/>
                    <a:p>
                      <a:pPr algn="ctr"/>
                      <a:r>
                        <a:rPr lang="en-US" sz="1000" kern="1200" dirty="0">
                          <a:solidFill>
                            <a:schemeClr val="dk1"/>
                          </a:solidFill>
                          <a:effectLst/>
                          <a:latin typeface="+mn-lt"/>
                          <a:ea typeface="+mn-ea"/>
                          <a:cs typeface="+mn-cs"/>
                        </a:rPr>
                        <a:t>FS23639-30-07</a:t>
                      </a:r>
                      <a:endParaRPr lang="en-GB" sz="1000" kern="1200" dirty="0">
                        <a:solidFill>
                          <a:schemeClr val="dk1"/>
                        </a:solidFill>
                        <a:effectLst/>
                        <a:latin typeface="+mn-lt"/>
                        <a:ea typeface="+mn-ea"/>
                        <a:cs typeface="+mn-cs"/>
                      </a:endParaRPr>
                    </a:p>
                  </a:txBody>
                  <a:tcPr anchor="ctr">
                    <a:solidFill>
                      <a:schemeClr val="accent1">
                        <a:lumMod val="20000"/>
                        <a:lumOff val="80000"/>
                      </a:schemeClr>
                    </a:solidFill>
                  </a:tcPr>
                </a:tc>
                <a:tc rowSpan="2">
                  <a:txBody>
                    <a:bodyPr/>
                    <a:lstStyle/>
                    <a:p>
                      <a:pPr marL="0" lvl="0" algn="ctr" defTabSz="914400" rtl="0" eaLnBrk="1" latinLnBrk="0" hangingPunct="1">
                        <a:lnSpc>
                          <a:spcPct val="115000"/>
                        </a:lnSpc>
                        <a:spcAft>
                          <a:spcPts val="0"/>
                        </a:spcAft>
                      </a:pPr>
                      <a:r>
                        <a:rPr lang="en-GB" sz="1000" kern="1200" dirty="0">
                          <a:solidFill>
                            <a:schemeClr val="dk1"/>
                          </a:solidFill>
                          <a:effectLst/>
                          <a:latin typeface="+mn-lt"/>
                          <a:ea typeface="+mn-ea"/>
                          <a:cs typeface="+mn-cs"/>
                        </a:rPr>
                        <a:t>B 0903085</a:t>
                      </a:r>
                    </a:p>
                  </a:txBody>
                  <a:tcPr marL="68580" marR="68580" marT="0" marB="0" anchor="ctr">
                    <a:solidFill>
                      <a:schemeClr val="accent1">
                        <a:lumMod val="20000"/>
                        <a:lumOff val="80000"/>
                      </a:schemeClr>
                    </a:solidFill>
                  </a:tcPr>
                </a:tc>
                <a:extLst>
                  <a:ext uri="{0D108BD9-81ED-4DB2-BD59-A6C34878D82A}">
                    <a16:rowId xmlns:a16="http://schemas.microsoft.com/office/drawing/2014/main" val="3589821801"/>
                  </a:ext>
                </a:extLst>
              </a:tr>
              <a:tr h="241548">
                <a:tc>
                  <a:txBody>
                    <a:bodyPr/>
                    <a:lstStyle/>
                    <a:p>
                      <a:pPr algn="ctr"/>
                      <a:r>
                        <a:rPr lang="en-GB" sz="1000" b="1" kern="1200" dirty="0">
                          <a:solidFill>
                            <a:schemeClr val="dk1"/>
                          </a:solidFill>
                          <a:effectLst/>
                          <a:latin typeface="+mn-lt"/>
                          <a:ea typeface="+mn-ea"/>
                          <a:cs typeface="+mn-cs"/>
                        </a:rPr>
                        <a:t>7.5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LC4F0018BAC-9120</a:t>
                      </a:r>
                      <a:endParaRPr lang="en-GB" sz="1000" kern="1200" dirty="0">
                        <a:solidFill>
                          <a:schemeClr val="dk1"/>
                        </a:solidFill>
                        <a:effectLst/>
                        <a:latin typeface="+mn-lt"/>
                        <a:ea typeface="+mn-ea"/>
                        <a:cs typeface="+mn-cs"/>
                      </a:endParaRPr>
                    </a:p>
                  </a:txBody>
                  <a:tcPr marL="68580" marR="68580" marT="0" marB="0" anchor="ctr"/>
                </a:tc>
                <a:tc>
                  <a:txBody>
                    <a:bodyPr/>
                    <a:lstStyle/>
                    <a:p>
                      <a:pPr algn="ctr"/>
                      <a:r>
                        <a:rPr lang="en-US" sz="1000" kern="1200" dirty="0">
                          <a:solidFill>
                            <a:schemeClr val="dk1"/>
                          </a:solidFill>
                          <a:effectLst/>
                          <a:latin typeface="+mn-lt"/>
                          <a:ea typeface="+mn-ea"/>
                          <a:cs typeface="+mn-cs"/>
                        </a:rPr>
                        <a:t>FB-40025A</a:t>
                      </a:r>
                      <a:endParaRPr lang="en-GB" sz="1000" kern="1200" dirty="0">
                        <a:solidFill>
                          <a:schemeClr val="dk1"/>
                        </a:solidFill>
                        <a:effectLst/>
                        <a:latin typeface="+mn-lt"/>
                        <a:ea typeface="+mn-ea"/>
                        <a:cs typeface="+mn-cs"/>
                      </a:endParaRPr>
                    </a:p>
                  </a:txBody>
                  <a:tcPr anchor="ctr">
                    <a:solidFill>
                      <a:schemeClr val="accent1">
                        <a:lumMod val="20000"/>
                        <a:lumOff val="80000"/>
                      </a:schemeClr>
                    </a:solidFill>
                  </a:tcPr>
                </a:tc>
                <a:tc vMerge="1">
                  <a:txBody>
                    <a:bodyPr/>
                    <a:lstStyle/>
                    <a:p>
                      <a:pPr marL="0" lvl="0" algn="l" defTabSz="914400" rtl="0" eaLnBrk="1" latinLnBrk="0" hangingPunct="1">
                        <a:lnSpc>
                          <a:spcPct val="115000"/>
                        </a:lnSpc>
                        <a:spcAft>
                          <a:spcPts val="0"/>
                        </a:spcAft>
                      </a:pP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593236075"/>
                  </a:ext>
                </a:extLst>
              </a:tr>
              <a:tr h="241548">
                <a:tc>
                  <a:txBody>
                    <a:bodyPr/>
                    <a:lstStyle/>
                    <a:p>
                      <a:pPr algn="ctr"/>
                      <a:r>
                        <a:rPr lang="en-GB" sz="1000" b="1" kern="1200" dirty="0">
                          <a:solidFill>
                            <a:schemeClr val="dk1"/>
                          </a:solidFill>
                          <a:effectLst/>
                          <a:latin typeface="+mn-lt"/>
                          <a:ea typeface="+mn-ea"/>
                          <a:cs typeface="+mn-cs"/>
                        </a:rPr>
                        <a:t>11</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LC4F0024BAC-9120</a:t>
                      </a:r>
                      <a:endParaRPr lang="en-GB" sz="1000" kern="1200" dirty="0">
                        <a:solidFill>
                          <a:schemeClr val="dk1"/>
                        </a:solidFill>
                        <a:effectLst/>
                        <a:latin typeface="+mn-lt"/>
                        <a:ea typeface="+mn-ea"/>
                        <a:cs typeface="+mn-cs"/>
                      </a:endParaRPr>
                    </a:p>
                  </a:txBody>
                  <a:tcPr marL="68580" marR="68580" marT="0" marB="0" anchor="ctr"/>
                </a:tc>
                <a:tc rowSpan="3">
                  <a:txBody>
                    <a:bodyPr/>
                    <a:lstStyle/>
                    <a:p>
                      <a:pPr algn="ctr"/>
                      <a:r>
                        <a:rPr lang="en-US" sz="1000" kern="1200" dirty="0">
                          <a:solidFill>
                            <a:schemeClr val="dk1"/>
                          </a:solidFill>
                          <a:effectLst/>
                          <a:latin typeface="+mn-lt"/>
                          <a:ea typeface="+mn-ea"/>
                          <a:cs typeface="+mn-cs"/>
                        </a:rPr>
                        <a:t>FB-40044A</a:t>
                      </a:r>
                      <a:endParaRPr lang="en-GB" sz="1000" kern="1200" dirty="0">
                        <a:solidFill>
                          <a:schemeClr val="dk1"/>
                        </a:solidFill>
                        <a:effectLst/>
                        <a:latin typeface="+mn-lt"/>
                        <a:ea typeface="+mn-ea"/>
                        <a:cs typeface="+mn-cs"/>
                      </a:endParaRPr>
                    </a:p>
                  </a:txBody>
                  <a:tcPr anchor="ctr">
                    <a:solidFill>
                      <a:schemeClr val="accent1">
                        <a:lumMod val="20000"/>
                        <a:lumOff val="80000"/>
                      </a:schemeClr>
                    </a:solidFill>
                  </a:tcPr>
                </a:tc>
                <a:tc>
                  <a:txBody>
                    <a:bodyPr/>
                    <a:lstStyle/>
                    <a:p>
                      <a:pPr marL="0" lvl="0" algn="ctr" defTabSz="914400" rtl="0" eaLnBrk="1" latinLnBrk="0" hangingPunct="1">
                        <a:lnSpc>
                          <a:spcPct val="115000"/>
                        </a:lnSpc>
                        <a:spcAft>
                          <a:spcPts val="0"/>
                        </a:spcAft>
                      </a:pPr>
                      <a:r>
                        <a:rPr lang="en-GB" sz="1000" kern="1200" dirty="0">
                          <a:solidFill>
                            <a:schemeClr val="dk1"/>
                          </a:solidFill>
                          <a:effectLst/>
                          <a:latin typeface="+mn-lt"/>
                          <a:ea typeface="+mn-ea"/>
                          <a:cs typeface="+mn-cs"/>
                        </a:rPr>
                        <a:t>B 1103139</a:t>
                      </a:r>
                    </a:p>
                  </a:txBody>
                  <a:tcPr marL="68580" marR="68580" marT="0" marB="0" anchor="ctr">
                    <a:solidFill>
                      <a:schemeClr val="accent1">
                        <a:lumMod val="20000"/>
                        <a:lumOff val="80000"/>
                      </a:schemeClr>
                    </a:solidFill>
                  </a:tcPr>
                </a:tc>
                <a:extLst>
                  <a:ext uri="{0D108BD9-81ED-4DB2-BD59-A6C34878D82A}">
                    <a16:rowId xmlns:a16="http://schemas.microsoft.com/office/drawing/2014/main" val="4176232568"/>
                  </a:ext>
                </a:extLst>
              </a:tr>
              <a:tr h="241548">
                <a:tc>
                  <a:txBody>
                    <a:bodyPr/>
                    <a:lstStyle/>
                    <a:p>
                      <a:pPr algn="ctr"/>
                      <a:r>
                        <a:rPr lang="en-GB" sz="1000" b="1" kern="1200" dirty="0">
                          <a:solidFill>
                            <a:schemeClr val="dk1"/>
                          </a:solidFill>
                          <a:effectLst/>
                          <a:latin typeface="+mn-lt"/>
                          <a:ea typeface="+mn-ea"/>
                          <a:cs typeface="+mn-cs"/>
                        </a:rPr>
                        <a:t>15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LC4F0031BAC-9120</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lvl="0" algn="ctr" defTabSz="914400" rtl="0" eaLnBrk="1" latinLnBrk="0" hangingPunct="1">
                        <a:lnSpc>
                          <a:spcPct val="115000"/>
                        </a:lnSpc>
                        <a:spcAft>
                          <a:spcPts val="0"/>
                        </a:spcAft>
                      </a:pPr>
                      <a:r>
                        <a:rPr lang="en-GB" sz="1000" kern="1200" dirty="0">
                          <a:solidFill>
                            <a:schemeClr val="dk1"/>
                          </a:solidFill>
                          <a:effectLst/>
                          <a:latin typeface="+mn-lt"/>
                          <a:ea typeface="+mn-ea"/>
                          <a:cs typeface="+mn-cs"/>
                        </a:rPr>
                        <a:t>B 1103140</a:t>
                      </a:r>
                    </a:p>
                  </a:txBody>
                  <a:tcPr marL="68580" marR="68580" marT="0" marB="0" anchor="ctr">
                    <a:solidFill>
                      <a:schemeClr val="accent1">
                        <a:lumMod val="20000"/>
                        <a:lumOff val="80000"/>
                      </a:schemeClr>
                    </a:solidFill>
                  </a:tcPr>
                </a:tc>
                <a:extLst>
                  <a:ext uri="{0D108BD9-81ED-4DB2-BD59-A6C34878D82A}">
                    <a16:rowId xmlns:a16="http://schemas.microsoft.com/office/drawing/2014/main" val="1876944884"/>
                  </a:ext>
                </a:extLst>
              </a:tr>
              <a:tr h="241548">
                <a:tc>
                  <a:txBody>
                    <a:bodyPr/>
                    <a:lstStyle/>
                    <a:p>
                      <a:pPr algn="ctr"/>
                      <a:r>
                        <a:rPr lang="en-GB" sz="1000" b="1" kern="1200" dirty="0">
                          <a:solidFill>
                            <a:schemeClr val="dk1"/>
                          </a:solidFill>
                          <a:effectLst/>
                          <a:latin typeface="+mn-lt"/>
                          <a:ea typeface="+mn-ea"/>
                          <a:cs typeface="+mn-cs"/>
                        </a:rPr>
                        <a:t>18.5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LC4F0039BAC-9120</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rowSpan="2">
                  <a:txBody>
                    <a:bodyPr/>
                    <a:lstStyle/>
                    <a:p>
                      <a:pPr marL="0" lvl="0" algn="ctr" defTabSz="914400" rtl="0" eaLnBrk="1" latinLnBrk="0" hangingPunct="1">
                        <a:lnSpc>
                          <a:spcPct val="115000"/>
                        </a:lnSpc>
                        <a:spcAft>
                          <a:spcPts val="0"/>
                        </a:spcAft>
                      </a:pPr>
                      <a:r>
                        <a:rPr lang="en-GB" sz="1000" kern="1200" dirty="0">
                          <a:solidFill>
                            <a:schemeClr val="dk1"/>
                          </a:solidFill>
                          <a:effectLst/>
                          <a:latin typeface="+mn-lt"/>
                          <a:ea typeface="+mn-ea"/>
                          <a:cs typeface="+mn-cs"/>
                        </a:rPr>
                        <a:t>B 11030141</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75017332"/>
                  </a:ext>
                </a:extLst>
              </a:tr>
              <a:tr h="241548">
                <a:tc>
                  <a:txBody>
                    <a:bodyPr/>
                    <a:lstStyle/>
                    <a:p>
                      <a:pPr algn="ctr"/>
                      <a:r>
                        <a:rPr lang="en-GB" sz="1000" b="1" kern="1200" dirty="0">
                          <a:solidFill>
                            <a:schemeClr val="dk1"/>
                          </a:solidFill>
                          <a:effectLst/>
                          <a:latin typeface="+mn-lt"/>
                          <a:ea typeface="+mn-ea"/>
                          <a:cs typeface="+mn-cs"/>
                        </a:rPr>
                        <a:t>22</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LC4F0045BAC-9120</a:t>
                      </a:r>
                      <a:endParaRPr lang="en-GB" sz="1000" kern="1200" dirty="0">
                        <a:solidFill>
                          <a:schemeClr val="dk1"/>
                        </a:solidFill>
                        <a:effectLst/>
                        <a:latin typeface="+mn-lt"/>
                        <a:ea typeface="+mn-ea"/>
                        <a:cs typeface="+mn-cs"/>
                      </a:endParaRPr>
                    </a:p>
                  </a:txBody>
                  <a:tcPr marL="68580" marR="68580" marT="0" marB="0" anchor="ctr"/>
                </a:tc>
                <a:tc rowSpan="2">
                  <a:txBody>
                    <a:bodyPr/>
                    <a:lstStyle/>
                    <a:p>
                      <a:pPr algn="ctr"/>
                      <a:r>
                        <a:rPr lang="en-US" sz="1000" kern="1200" dirty="0">
                          <a:solidFill>
                            <a:schemeClr val="dk1"/>
                          </a:solidFill>
                          <a:effectLst/>
                          <a:latin typeface="+mn-lt"/>
                          <a:ea typeface="+mn-ea"/>
                          <a:cs typeface="+mn-cs"/>
                        </a:rPr>
                        <a:t>FB-40060A</a:t>
                      </a:r>
                      <a:endParaRPr lang="en-GB" sz="1000" kern="1200" dirty="0">
                        <a:solidFill>
                          <a:schemeClr val="dk1"/>
                        </a:solidFill>
                        <a:effectLst/>
                        <a:latin typeface="+mn-lt"/>
                        <a:ea typeface="+mn-ea"/>
                        <a:cs typeface="+mn-cs"/>
                      </a:endParaRPr>
                    </a:p>
                  </a:txBody>
                  <a:tcPr anchor="ctr">
                    <a:solidFill>
                      <a:schemeClr val="accent1">
                        <a:lumMod val="20000"/>
                        <a:lumOff val="80000"/>
                      </a:schemeClr>
                    </a:solidFill>
                  </a:tcPr>
                </a:tc>
                <a:tc vMerge="1">
                  <a:txBody>
                    <a:bodyPr/>
                    <a:lstStyle/>
                    <a:p>
                      <a:pPr marL="0" lvl="0" algn="l" defTabSz="914400" rtl="0" eaLnBrk="1" latinLnBrk="0" hangingPunct="1">
                        <a:lnSpc>
                          <a:spcPct val="115000"/>
                        </a:lnSpc>
                        <a:spcAft>
                          <a:spcPts val="0"/>
                        </a:spcAft>
                      </a:pP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653968907"/>
                  </a:ext>
                </a:extLst>
              </a:tr>
              <a:tr h="241548">
                <a:tc>
                  <a:txBody>
                    <a:bodyPr/>
                    <a:lstStyle/>
                    <a:p>
                      <a:pPr algn="ctr"/>
                      <a:r>
                        <a:rPr lang="en-GB" sz="1000" b="1" kern="1200" dirty="0">
                          <a:solidFill>
                            <a:schemeClr val="dk1"/>
                          </a:solidFill>
                          <a:effectLst/>
                          <a:latin typeface="+mn-lt"/>
                          <a:ea typeface="+mn-ea"/>
                          <a:cs typeface="+mn-cs"/>
                        </a:rPr>
                        <a:t>30</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LC4F0060BAC-9120</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rowSpan="2">
                  <a:txBody>
                    <a:bodyPr/>
                    <a:lstStyle/>
                    <a:p>
                      <a:pPr marL="0" lvl="0" algn="ctr" defTabSz="914400" rtl="0" eaLnBrk="1" latinLnBrk="0" hangingPunct="1">
                        <a:lnSpc>
                          <a:spcPct val="115000"/>
                        </a:lnSpc>
                        <a:spcAft>
                          <a:spcPts val="0"/>
                        </a:spcAft>
                      </a:pPr>
                      <a:r>
                        <a:rPr lang="en-GB" sz="1000" kern="1200" dirty="0">
                          <a:solidFill>
                            <a:schemeClr val="dk1"/>
                          </a:solidFill>
                          <a:effectLst/>
                          <a:latin typeface="+mn-lt"/>
                          <a:ea typeface="+mn-ea"/>
                          <a:cs typeface="+mn-cs"/>
                        </a:rPr>
                        <a:t>B 1103142</a:t>
                      </a:r>
                    </a:p>
                  </a:txBody>
                  <a:tcPr marL="68580" marR="68580" marT="0" marB="0" anchor="ctr">
                    <a:solidFill>
                      <a:schemeClr val="accent1">
                        <a:lumMod val="20000"/>
                        <a:lumOff val="80000"/>
                      </a:schemeClr>
                    </a:solidFill>
                  </a:tcPr>
                </a:tc>
                <a:extLst>
                  <a:ext uri="{0D108BD9-81ED-4DB2-BD59-A6C34878D82A}">
                    <a16:rowId xmlns:a16="http://schemas.microsoft.com/office/drawing/2014/main" val="3682297531"/>
                  </a:ext>
                </a:extLst>
              </a:tr>
              <a:tr h="241548">
                <a:tc>
                  <a:txBody>
                    <a:bodyPr/>
                    <a:lstStyle/>
                    <a:p>
                      <a:pPr algn="ctr"/>
                      <a:r>
                        <a:rPr lang="en-GB" sz="1000" b="1" kern="1200" dirty="0">
                          <a:solidFill>
                            <a:schemeClr val="dk1"/>
                          </a:solidFill>
                          <a:effectLst/>
                          <a:latin typeface="+mn-lt"/>
                          <a:ea typeface="+mn-ea"/>
                          <a:cs typeface="+mn-cs"/>
                        </a:rPr>
                        <a:t>37</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LC4F0075BAC-9120</a:t>
                      </a:r>
                      <a:endParaRPr lang="en-GB" sz="1000" kern="1200" dirty="0">
                        <a:solidFill>
                          <a:schemeClr val="dk1"/>
                        </a:solidFill>
                        <a:effectLst/>
                        <a:latin typeface="+mn-lt"/>
                        <a:ea typeface="+mn-ea"/>
                        <a:cs typeface="+mn-cs"/>
                      </a:endParaRPr>
                    </a:p>
                  </a:txBody>
                  <a:tcPr marL="68580" marR="68580" marT="0" marB="0" anchor="ctr"/>
                </a:tc>
                <a:tc rowSpan="2">
                  <a:txBody>
                    <a:bodyPr/>
                    <a:lstStyle/>
                    <a:p>
                      <a:pPr algn="ctr"/>
                      <a:r>
                        <a:rPr lang="en-US" sz="1000" kern="1200" dirty="0">
                          <a:solidFill>
                            <a:schemeClr val="dk1"/>
                          </a:solidFill>
                          <a:effectLst/>
                          <a:latin typeface="+mn-lt"/>
                          <a:ea typeface="+mn-ea"/>
                          <a:cs typeface="+mn-cs"/>
                        </a:rPr>
                        <a:t>FB-40105A</a:t>
                      </a:r>
                      <a:endParaRPr lang="en-GB" sz="1000" kern="1200" dirty="0">
                        <a:solidFill>
                          <a:schemeClr val="dk1"/>
                        </a:solidFill>
                        <a:effectLst/>
                        <a:latin typeface="+mn-lt"/>
                        <a:ea typeface="+mn-ea"/>
                        <a:cs typeface="+mn-cs"/>
                      </a:endParaRPr>
                    </a:p>
                  </a:txBody>
                  <a:tcPr anchor="ctr">
                    <a:solidFill>
                      <a:schemeClr val="accent1">
                        <a:lumMod val="20000"/>
                        <a:lumOff val="80000"/>
                      </a:schemeClr>
                    </a:solidFill>
                  </a:tcPr>
                </a:tc>
                <a:tc vMerge="1">
                  <a:txBody>
                    <a:bodyPr/>
                    <a:lstStyle/>
                    <a:p>
                      <a:pPr marL="0" lvl="0" algn="l" defTabSz="914400" rtl="0" eaLnBrk="1" latinLnBrk="0" hangingPunct="1">
                        <a:lnSpc>
                          <a:spcPct val="115000"/>
                        </a:lnSpc>
                        <a:spcAft>
                          <a:spcPts val="0"/>
                        </a:spcAft>
                      </a:pP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751004145"/>
                  </a:ext>
                </a:extLst>
              </a:tr>
              <a:tr h="241548">
                <a:tc>
                  <a:txBody>
                    <a:bodyPr/>
                    <a:lstStyle/>
                    <a:p>
                      <a:pPr algn="ctr"/>
                      <a:r>
                        <a:rPr lang="en-GB" sz="1000" b="1" kern="1200" dirty="0">
                          <a:solidFill>
                            <a:schemeClr val="dk1"/>
                          </a:solidFill>
                          <a:effectLst/>
                          <a:latin typeface="+mn-lt"/>
                          <a:ea typeface="+mn-ea"/>
                          <a:cs typeface="+mn-cs"/>
                        </a:rPr>
                        <a:t>45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LC4F0091BAC-9120</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rowSpan="2">
                  <a:txBody>
                    <a:bodyPr/>
                    <a:lstStyle/>
                    <a:p>
                      <a:pPr marL="0" lvl="0" algn="ctr" defTabSz="914400" rtl="0" eaLnBrk="1" latinLnBrk="0" hangingPunct="1">
                        <a:lnSpc>
                          <a:spcPct val="115000"/>
                        </a:lnSpc>
                        <a:spcAft>
                          <a:spcPts val="0"/>
                        </a:spcAft>
                      </a:pPr>
                      <a:r>
                        <a:rPr lang="en-GB" sz="1000" kern="1200" dirty="0">
                          <a:solidFill>
                            <a:schemeClr val="dk1"/>
                          </a:solidFill>
                          <a:effectLst/>
                          <a:latin typeface="+mn-lt"/>
                          <a:ea typeface="+mn-ea"/>
                          <a:cs typeface="+mn-cs"/>
                        </a:rPr>
                        <a:t>B 0910013</a:t>
                      </a:r>
                    </a:p>
                  </a:txBody>
                  <a:tcPr marL="68580" marR="68580" marT="0" marB="0" anchor="ctr">
                    <a:solidFill>
                      <a:schemeClr val="accent1">
                        <a:lumMod val="20000"/>
                        <a:lumOff val="80000"/>
                      </a:schemeClr>
                    </a:solidFill>
                  </a:tcPr>
                </a:tc>
                <a:extLst>
                  <a:ext uri="{0D108BD9-81ED-4DB2-BD59-A6C34878D82A}">
                    <a16:rowId xmlns:a16="http://schemas.microsoft.com/office/drawing/2014/main" val="2533985723"/>
                  </a:ext>
                </a:extLst>
              </a:tr>
              <a:tr h="241548">
                <a:tc>
                  <a:txBody>
                    <a:bodyPr/>
                    <a:lstStyle/>
                    <a:p>
                      <a:pPr algn="ctr"/>
                      <a:r>
                        <a:rPr lang="en-GB" sz="1000" b="1" kern="1200" dirty="0">
                          <a:solidFill>
                            <a:schemeClr val="dk1"/>
                          </a:solidFill>
                          <a:effectLst/>
                          <a:latin typeface="+mn-lt"/>
                          <a:ea typeface="+mn-ea"/>
                          <a:cs typeface="+mn-cs"/>
                        </a:rPr>
                        <a:t>55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LC4F0112CAC-9120</a:t>
                      </a:r>
                      <a:endParaRPr lang="en-GB" sz="1000" kern="1200" dirty="0">
                        <a:solidFill>
                          <a:schemeClr val="dk1"/>
                        </a:solidFill>
                        <a:effectLst/>
                        <a:latin typeface="+mn-lt"/>
                        <a:ea typeface="+mn-ea"/>
                        <a:cs typeface="+mn-cs"/>
                      </a:endParaRPr>
                    </a:p>
                  </a:txBody>
                  <a:tcPr marL="68580" marR="68580" marT="0" marB="0" anchor="ctr"/>
                </a:tc>
                <a:tc rowSpan="2">
                  <a:txBody>
                    <a:bodyPr/>
                    <a:lstStyle/>
                    <a:p>
                      <a:pPr algn="ctr"/>
                      <a:r>
                        <a:rPr lang="en-US" sz="1000" kern="1200" dirty="0">
                          <a:solidFill>
                            <a:schemeClr val="dk1"/>
                          </a:solidFill>
                          <a:effectLst/>
                          <a:latin typeface="+mn-lt"/>
                          <a:ea typeface="+mn-ea"/>
                          <a:cs typeface="+mn-cs"/>
                        </a:rPr>
                        <a:t>FB-40170A</a:t>
                      </a:r>
                      <a:endParaRPr lang="en-GB" sz="1000" kern="1200" dirty="0">
                        <a:solidFill>
                          <a:schemeClr val="dk1"/>
                        </a:solidFill>
                        <a:effectLst/>
                        <a:latin typeface="+mn-lt"/>
                        <a:ea typeface="+mn-ea"/>
                        <a:cs typeface="+mn-cs"/>
                      </a:endParaRPr>
                    </a:p>
                  </a:txBody>
                  <a:tcPr anchor="ctr">
                    <a:solidFill>
                      <a:schemeClr val="accent1">
                        <a:lumMod val="20000"/>
                        <a:lumOff val="80000"/>
                      </a:schemeClr>
                    </a:solidFill>
                  </a:tcPr>
                </a:tc>
                <a:tc vMerge="1">
                  <a:txBody>
                    <a:bodyPr/>
                    <a:lstStyle/>
                    <a:p>
                      <a:pPr marL="0" lvl="0" algn="l" defTabSz="914400" rtl="0" eaLnBrk="1" latinLnBrk="0" hangingPunct="1">
                        <a:lnSpc>
                          <a:spcPct val="115000"/>
                        </a:lnSpc>
                        <a:spcAft>
                          <a:spcPts val="0"/>
                        </a:spcAft>
                      </a:pP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330612957"/>
                  </a:ext>
                </a:extLst>
              </a:tr>
              <a:tr h="241548">
                <a:tc>
                  <a:txBody>
                    <a:bodyPr/>
                    <a:lstStyle/>
                    <a:p>
                      <a:pPr algn="ctr"/>
                      <a:r>
                        <a:rPr lang="en-GB" sz="1000" b="1" kern="1200" dirty="0">
                          <a:solidFill>
                            <a:schemeClr val="dk1"/>
                          </a:solidFill>
                          <a:effectLst/>
                          <a:latin typeface="+mn-lt"/>
                          <a:ea typeface="+mn-ea"/>
                          <a:cs typeface="+mn-cs"/>
                        </a:rPr>
                        <a:t>75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LC4F0150CAC-9120</a:t>
                      </a:r>
                      <a:endParaRPr lang="en-GB" sz="1000" kern="1200" dirty="0">
                        <a:solidFill>
                          <a:schemeClr val="dk1"/>
                        </a:solidFill>
                        <a:effectLst/>
                        <a:latin typeface="+mn-lt"/>
                        <a:ea typeface="+mn-ea"/>
                        <a:cs typeface="+mn-cs"/>
                      </a:endParaRPr>
                    </a:p>
                  </a:txBody>
                  <a:tcPr marL="68580" marR="68580" marT="0" marB="0"/>
                </a:tc>
                <a:tc vMerge="1">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lvl="0" algn="l" defTabSz="914400" rtl="0" eaLnBrk="1" latinLnBrk="0" hangingPunct="1">
                        <a:lnSpc>
                          <a:spcPct val="115000"/>
                        </a:lnSpc>
                        <a:spcAft>
                          <a:spcPts val="0"/>
                        </a:spcAft>
                      </a:pPr>
                      <a:endParaRPr lang="en-GB" sz="10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3679186592"/>
                  </a:ext>
                </a:extLst>
              </a:tr>
            </a:tbl>
          </a:graphicData>
        </a:graphic>
      </p:graphicFrame>
      <p:sp>
        <p:nvSpPr>
          <p:cNvPr id="3" name="Slide Number Placeholder 2">
            <a:extLst>
              <a:ext uri="{FF2B5EF4-FFF2-40B4-BE49-F238E27FC236}">
                <a16:creationId xmlns:a16="http://schemas.microsoft.com/office/drawing/2014/main" id="{F2EE79A4-2B63-46FD-96A4-D7C67EBD6DB4}"/>
              </a:ext>
            </a:extLst>
          </p:cNvPr>
          <p:cNvSpPr>
            <a:spLocks noGrp="1"/>
          </p:cNvSpPr>
          <p:nvPr>
            <p:ph type="sldNum" sz="quarter" idx="12"/>
          </p:nvPr>
        </p:nvSpPr>
        <p:spPr/>
        <p:txBody>
          <a:bodyPr/>
          <a:lstStyle/>
          <a:p>
            <a:fld id="{418D8610-C083-4EDD-9217-F811E5D92946}" type="slidenum">
              <a:rPr lang="de-DE" smtClean="0"/>
              <a:t>3</a:t>
            </a:fld>
            <a:endParaRPr lang="de-DE"/>
          </a:p>
        </p:txBody>
      </p:sp>
      <p:sp>
        <p:nvSpPr>
          <p:cNvPr id="54" name="TextBox 53">
            <a:extLst>
              <a:ext uri="{FF2B5EF4-FFF2-40B4-BE49-F238E27FC236}">
                <a16:creationId xmlns:a16="http://schemas.microsoft.com/office/drawing/2014/main" id="{AB4B4DEF-2C68-4B4D-8FE2-8702D77BAFD1}"/>
              </a:ext>
            </a:extLst>
          </p:cNvPr>
          <p:cNvSpPr txBox="1"/>
          <p:nvPr/>
        </p:nvSpPr>
        <p:spPr>
          <a:xfrm>
            <a:off x="5254065" y="1058118"/>
            <a:ext cx="3486270" cy="307777"/>
          </a:xfrm>
          <a:prstGeom prst="rect">
            <a:avLst/>
          </a:prstGeom>
          <a:noFill/>
        </p:spPr>
        <p:txBody>
          <a:bodyPr wrap="square" rtlCol="0">
            <a:spAutoFit/>
          </a:bodyPr>
          <a:lstStyle/>
          <a:p>
            <a:pPr lvl="0">
              <a:defRPr/>
            </a:pPr>
            <a:r>
              <a:rPr lang="en-GB" sz="1400" dirty="0">
                <a:solidFill>
                  <a:srgbClr val="FF0000"/>
                </a:solidFill>
                <a:latin typeface="Calibri"/>
              </a:rPr>
              <a:t>L1000H – 200V drives are also available</a:t>
            </a:r>
            <a:r>
              <a:rPr lang="en-GB" sz="1400" dirty="0">
                <a:solidFill>
                  <a:srgbClr val="FF0000"/>
                </a:solidFill>
              </a:rPr>
              <a:t> ! </a:t>
            </a:r>
            <a:endParaRPr kumimoji="0" lang="en-GB" sz="1400" b="0" i="0" u="none" strike="noStrike" kern="1200" cap="none" spc="0" normalizeH="0" baseline="0" dirty="0">
              <a:ln>
                <a:noFill/>
              </a:ln>
              <a:solidFill>
                <a:srgbClr val="FF0000"/>
              </a:solidFill>
              <a:effectLst/>
              <a:uLnTx/>
              <a:uFillTx/>
              <a:latin typeface="Calibri"/>
            </a:endParaRPr>
          </a:p>
        </p:txBody>
      </p:sp>
      <p:pic>
        <p:nvPicPr>
          <p:cNvPr id="56" name="Picture 55">
            <a:extLst>
              <a:ext uri="{FF2B5EF4-FFF2-40B4-BE49-F238E27FC236}">
                <a16:creationId xmlns:a16="http://schemas.microsoft.com/office/drawing/2014/main" id="{5220FA81-81C3-4F86-BA9F-19A1671C6E8E}"/>
              </a:ext>
            </a:extLst>
          </p:cNvPr>
          <p:cNvPicPr/>
          <p:nvPr/>
        </p:nvPicPr>
        <p:blipFill>
          <a:blip r:embed="rId4" cstate="print"/>
          <a:srcRect/>
          <a:stretch>
            <a:fillRect/>
          </a:stretch>
        </p:blipFill>
        <p:spPr bwMode="auto">
          <a:xfrm>
            <a:off x="4777815" y="973172"/>
            <a:ext cx="476250" cy="472440"/>
          </a:xfrm>
          <a:prstGeom prst="rect">
            <a:avLst/>
          </a:prstGeom>
          <a:noFill/>
          <a:ln w="9525">
            <a:noFill/>
            <a:miter lim="800000"/>
            <a:headEnd/>
            <a:tailEnd/>
          </a:ln>
        </p:spPr>
      </p:pic>
      <p:sp>
        <p:nvSpPr>
          <p:cNvPr id="57" name="TextBox 56">
            <a:extLst>
              <a:ext uri="{FF2B5EF4-FFF2-40B4-BE49-F238E27FC236}">
                <a16:creationId xmlns:a16="http://schemas.microsoft.com/office/drawing/2014/main" id="{E35BD52B-0E79-4FE9-8A81-16FA9CFF67DB}"/>
              </a:ext>
            </a:extLst>
          </p:cNvPr>
          <p:cNvSpPr txBox="1"/>
          <p:nvPr/>
        </p:nvSpPr>
        <p:spPr>
          <a:xfrm>
            <a:off x="5254065" y="3901873"/>
            <a:ext cx="2905682" cy="461665"/>
          </a:xfrm>
          <a:prstGeom prst="rect">
            <a:avLst/>
          </a:prstGeom>
          <a:noFill/>
        </p:spPr>
        <p:txBody>
          <a:bodyPr wrap="square" rtlCol="0">
            <a:spAutoFit/>
          </a:bodyPr>
          <a:lstStyle/>
          <a:p>
            <a:pPr lvl="0">
              <a:defRPr/>
            </a:pPr>
            <a:r>
              <a:rPr lang="en-GB" sz="1200" dirty="0">
                <a:solidFill>
                  <a:srgbClr val="FF0000"/>
                </a:solidFill>
                <a:latin typeface="Calibri"/>
              </a:rPr>
              <a:t>Voltage range of the drive should match with the mains power!</a:t>
            </a:r>
            <a:r>
              <a:rPr lang="en-GB" sz="1200" dirty="0">
                <a:solidFill>
                  <a:srgbClr val="FF0000"/>
                </a:solidFill>
              </a:rPr>
              <a:t> </a:t>
            </a:r>
            <a:endParaRPr kumimoji="0" lang="en-GB" sz="1200" b="0" i="0" u="none" strike="noStrike" kern="1200" cap="none" spc="0" normalizeH="0" baseline="0" dirty="0">
              <a:ln>
                <a:noFill/>
              </a:ln>
              <a:solidFill>
                <a:srgbClr val="FF0000"/>
              </a:solidFill>
              <a:effectLst/>
              <a:uLnTx/>
              <a:uFillTx/>
              <a:latin typeface="Calibri"/>
            </a:endParaRPr>
          </a:p>
        </p:txBody>
      </p:sp>
      <p:pic>
        <p:nvPicPr>
          <p:cNvPr id="58" name="Picture 57">
            <a:extLst>
              <a:ext uri="{FF2B5EF4-FFF2-40B4-BE49-F238E27FC236}">
                <a16:creationId xmlns:a16="http://schemas.microsoft.com/office/drawing/2014/main" id="{F28D3F80-79EA-4443-A9E1-D573CB8D443F}"/>
              </a:ext>
            </a:extLst>
          </p:cNvPr>
          <p:cNvPicPr/>
          <p:nvPr/>
        </p:nvPicPr>
        <p:blipFill>
          <a:blip r:embed="rId5" cstate="print"/>
          <a:srcRect/>
          <a:stretch>
            <a:fillRect/>
          </a:stretch>
        </p:blipFill>
        <p:spPr bwMode="auto">
          <a:xfrm>
            <a:off x="4745320" y="3890400"/>
            <a:ext cx="514440" cy="472440"/>
          </a:xfrm>
          <a:prstGeom prst="rect">
            <a:avLst/>
          </a:prstGeom>
          <a:noFill/>
          <a:ln w="9525">
            <a:noFill/>
            <a:miter lim="800000"/>
            <a:headEnd/>
            <a:tailEnd/>
          </a:ln>
        </p:spPr>
      </p:pic>
      <p:sp>
        <p:nvSpPr>
          <p:cNvPr id="59" name="TextBox 58">
            <a:extLst>
              <a:ext uri="{FF2B5EF4-FFF2-40B4-BE49-F238E27FC236}">
                <a16:creationId xmlns:a16="http://schemas.microsoft.com/office/drawing/2014/main" id="{004CDCDC-1CA1-4605-926C-FEDDF2DC12EB}"/>
              </a:ext>
            </a:extLst>
          </p:cNvPr>
          <p:cNvSpPr txBox="1"/>
          <p:nvPr/>
        </p:nvSpPr>
        <p:spPr>
          <a:xfrm>
            <a:off x="4777815" y="1780727"/>
            <a:ext cx="390898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prstClr val="black"/>
                </a:solidFill>
                <a:effectLst/>
                <a:uLnTx/>
                <a:uFillTx/>
                <a:latin typeface="Calibri"/>
                <a:ea typeface="+mn-ea"/>
                <a:cs typeface="+mn-cs"/>
              </a:rPr>
              <a:t>Drive selection is done according to the required current.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Example</a:t>
            </a:r>
            <a:r>
              <a:rPr kumimoji="0" lang="en-GB" sz="1400" b="0" i="0" u="none" strike="noStrike" kern="1200" cap="none" spc="0" normalizeH="0" baseline="0" dirty="0">
                <a:ln>
                  <a:noFill/>
                </a:ln>
                <a:solidFill>
                  <a:prstClr val="black"/>
                </a:solidFill>
                <a:effectLst/>
                <a:uLnTx/>
                <a:uFillTx/>
                <a:latin typeface="Calibri"/>
                <a:ea typeface="+mn-ea"/>
                <a:cs typeface="+mn-cs"/>
              </a:rPr>
              <a:t>: CIMR-LC</a:t>
            </a:r>
            <a:r>
              <a:rPr kumimoji="0" lang="en-GB" sz="1400" b="0" i="0" u="none" strike="noStrike" kern="1200" cap="none" spc="0" normalizeH="0" baseline="0" dirty="0">
                <a:ln>
                  <a:noFill/>
                </a:ln>
                <a:solidFill>
                  <a:srgbClr val="FF0000"/>
                </a:solidFill>
                <a:effectLst/>
                <a:uLnTx/>
                <a:uFillTx/>
                <a:latin typeface="Calibri"/>
                <a:ea typeface="+mn-ea"/>
                <a:cs typeface="+mn-cs"/>
              </a:rPr>
              <a:t>4</a:t>
            </a:r>
            <a:r>
              <a:rPr kumimoji="0" lang="en-GB" sz="1400" b="0" i="0" u="none" strike="noStrike" kern="1200" cap="none" spc="0" normalizeH="0" baseline="0" dirty="0">
                <a:ln>
                  <a:noFill/>
                </a:ln>
                <a:solidFill>
                  <a:prstClr val="black"/>
                </a:solidFill>
                <a:effectLst/>
                <a:uLnTx/>
                <a:uFillTx/>
                <a:latin typeface="Calibri"/>
                <a:ea typeface="+mn-ea"/>
                <a:cs typeface="+mn-cs"/>
              </a:rPr>
              <a:t>F00</a:t>
            </a:r>
            <a:r>
              <a:rPr kumimoji="0" lang="en-GB" sz="1400" b="0" i="0" u="none" strike="noStrike" kern="1200" cap="none" spc="0" normalizeH="0" baseline="0" dirty="0">
                <a:ln>
                  <a:noFill/>
                </a:ln>
                <a:solidFill>
                  <a:srgbClr val="FF0000"/>
                </a:solidFill>
                <a:effectLst/>
                <a:uLnTx/>
                <a:uFillTx/>
                <a:latin typeface="Calibri"/>
                <a:ea typeface="+mn-ea"/>
                <a:cs typeface="+mn-cs"/>
              </a:rPr>
              <a:t>39</a:t>
            </a:r>
            <a:r>
              <a:rPr kumimoji="0" lang="en-GB" sz="1400" b="0" i="0" u="none" strike="noStrike" kern="1200" cap="none" spc="0" normalizeH="0" baseline="0" dirty="0">
                <a:ln>
                  <a:noFill/>
                </a:ln>
                <a:solidFill>
                  <a:prstClr val="black"/>
                </a:solidFill>
                <a:effectLst/>
                <a:uLnTx/>
                <a:uFillTx/>
                <a:latin typeface="Calibri"/>
                <a:ea typeface="+mn-ea"/>
                <a:cs typeface="+mn-cs"/>
              </a:rPr>
              <a:t>BAC-09120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rgbClr val="FF0000"/>
                </a:solidFill>
                <a:effectLst/>
                <a:uLnTx/>
                <a:uFillTx/>
                <a:latin typeface="Calibri"/>
                <a:ea typeface="+mn-ea"/>
                <a:cs typeface="+mn-cs"/>
              </a:rPr>
              <a:t>4</a:t>
            </a:r>
            <a:r>
              <a:rPr kumimoji="0" lang="en-GB" sz="1400" b="0" i="0" u="none" strike="noStrike" kern="1200" cap="none" spc="0" normalizeH="0" baseline="0" dirty="0">
                <a:ln>
                  <a:noFill/>
                </a:ln>
                <a:solidFill>
                  <a:prstClr val="black"/>
                </a:solidFill>
                <a:effectLst/>
                <a:uLnTx/>
                <a:uFillTx/>
                <a:latin typeface="Calibri"/>
                <a:ea typeface="+mn-ea"/>
                <a:cs typeface="+mn-cs"/>
              </a:rPr>
              <a:t> shows that it is a 400V drive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latin typeface="Calibri"/>
              </a:rPr>
              <a:t>39</a:t>
            </a:r>
            <a:r>
              <a:rPr lang="en-GB" sz="1400" dirty="0">
                <a:solidFill>
                  <a:prstClr val="black"/>
                </a:solidFill>
                <a:latin typeface="Calibri"/>
              </a:rPr>
              <a:t> indicates the nominal current available from the drive</a:t>
            </a:r>
            <a:r>
              <a:rPr kumimoji="0" lang="en-GB" sz="1400" b="0" i="0" u="none" strike="noStrike" kern="1200" cap="none" spc="0" normalizeH="0" baseline="0" dirty="0">
                <a:ln>
                  <a:noFill/>
                </a:ln>
                <a:solidFill>
                  <a:prstClr val="black"/>
                </a:solidFill>
                <a:effectLst/>
                <a:uLnTx/>
                <a:uFillTx/>
                <a:latin typeface="Calibri"/>
                <a:ea typeface="+mn-ea"/>
                <a:cs typeface="+mn-cs"/>
              </a:rPr>
              <a:t> </a:t>
            </a:r>
            <a:r>
              <a:rPr kumimoji="0" lang="en-GB" sz="1100" b="0" i="0" u="none" strike="noStrike" kern="1200" cap="none" spc="0" normalizeH="0" baseline="0" dirty="0">
                <a:ln>
                  <a:noFill/>
                </a:ln>
                <a:solidFill>
                  <a:prstClr val="black"/>
                </a:solidFill>
                <a:effectLst/>
                <a:uLnTx/>
                <a:uFillTx/>
                <a:latin typeface="Calibri"/>
                <a:ea typeface="+mn-ea"/>
                <a:cs typeface="+mn-cs"/>
              </a:rPr>
              <a:t>(+40% overload is possible for 45 seconds)</a:t>
            </a:r>
          </a:p>
        </p:txBody>
      </p:sp>
    </p:spTree>
    <p:extLst>
      <p:ext uri="{BB962C8B-B14F-4D97-AF65-F5344CB8AC3E}">
        <p14:creationId xmlns:p14="http://schemas.microsoft.com/office/powerpoint/2010/main" val="181145864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0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par>
                                <p:cTn id="21" presetID="22" presetClass="entr" presetSubtype="4"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B464E5A-4F12-427B-A452-8C7C28A40C4F}"/>
              </a:ext>
            </a:extLst>
          </p:cNvPr>
          <p:cNvSpPr/>
          <p:nvPr/>
        </p:nvSpPr>
        <p:spPr>
          <a:xfrm>
            <a:off x="541617" y="607715"/>
            <a:ext cx="3426870" cy="3227495"/>
          </a:xfrm>
          <a:prstGeom prst="rect">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1400257" y="87708"/>
            <a:ext cx="6172200" cy="470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a:solidFill>
                  <a:srgbClr val="0070C0"/>
                </a:solidFill>
                <a:latin typeface="+mn-lt"/>
              </a:rPr>
              <a:t>What is received in an EV4 package?</a:t>
            </a:r>
          </a:p>
        </p:txBody>
      </p:sp>
      <p:sp>
        <p:nvSpPr>
          <p:cNvPr id="42" name="TextBox 41">
            <a:extLst>
              <a:ext uri="{FF2B5EF4-FFF2-40B4-BE49-F238E27FC236}">
                <a16:creationId xmlns:a16="http://schemas.microsoft.com/office/drawing/2014/main" id="{9952E94F-8E77-4433-83F0-098465C48208}"/>
              </a:ext>
            </a:extLst>
          </p:cNvPr>
          <p:cNvSpPr txBox="1"/>
          <p:nvPr/>
        </p:nvSpPr>
        <p:spPr>
          <a:xfrm>
            <a:off x="457200" y="4086912"/>
            <a:ext cx="8229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A YASKAWA L1000H drive, which contains the hydraulic software, is delivered in the EV4 package. The package also includes a temperature converter, temperature sensor, line filter and AC reactor. </a:t>
            </a:r>
            <a:endParaRPr kumimoji="0" lang="en-GB" sz="1200" b="0" i="0" u="none" strike="noStrike" kern="1200" cap="none" spc="0" normalizeH="0" baseline="0" dirty="0">
              <a:ln>
                <a:noFill/>
              </a:ln>
              <a:solidFill>
                <a:prstClr val="black"/>
              </a:solidFill>
              <a:effectLst/>
              <a:uLnTx/>
              <a:uFillTx/>
              <a:latin typeface="Calibri"/>
            </a:endParaRPr>
          </a:p>
        </p:txBody>
      </p:sp>
      <p:sp>
        <p:nvSpPr>
          <p:cNvPr id="5" name="TextBox 4">
            <a:extLst>
              <a:ext uri="{FF2B5EF4-FFF2-40B4-BE49-F238E27FC236}">
                <a16:creationId xmlns:a16="http://schemas.microsoft.com/office/drawing/2014/main" id="{B34032DC-9255-4C0B-A490-2ACD70B05976}"/>
              </a:ext>
            </a:extLst>
          </p:cNvPr>
          <p:cNvSpPr txBox="1"/>
          <p:nvPr/>
        </p:nvSpPr>
        <p:spPr>
          <a:xfrm>
            <a:off x="4547492" y="1040042"/>
            <a:ext cx="4011415" cy="1384995"/>
          </a:xfrm>
          <a:prstGeom prst="rect">
            <a:avLst/>
          </a:prstGeom>
          <a:noFill/>
        </p:spPr>
        <p:txBody>
          <a:bodyPr wrap="square" rtlCol="0">
            <a:spAutoFit/>
          </a:bodyPr>
          <a:lstStyle/>
          <a:p>
            <a:pPr marL="285750" indent="-285750">
              <a:buClr>
                <a:schemeClr val="tx2"/>
              </a:buClr>
              <a:buFont typeface="Courier New" panose="02070309020205020404" pitchFamily="49" charset="0"/>
              <a:buChar char="o"/>
            </a:pPr>
            <a:r>
              <a:rPr lang="en-GB" sz="1400"/>
              <a:t>EV4 valve</a:t>
            </a:r>
          </a:p>
          <a:p>
            <a:pPr marL="285750" indent="-285750">
              <a:buClr>
                <a:schemeClr val="tx2"/>
              </a:buClr>
              <a:buFont typeface="Courier New" panose="02070309020205020404" pitchFamily="49" charset="0"/>
              <a:buChar char="o"/>
            </a:pPr>
            <a:r>
              <a:rPr lang="en-GB" sz="1400"/>
              <a:t>L1000H Yaskawa Drive </a:t>
            </a:r>
          </a:p>
          <a:p>
            <a:pPr marL="285750" indent="-285750">
              <a:buClr>
                <a:schemeClr val="tx2"/>
              </a:buClr>
              <a:buFont typeface="Courier New" panose="02070309020205020404" pitchFamily="49" charset="0"/>
              <a:buChar char="o"/>
            </a:pPr>
            <a:r>
              <a:rPr lang="en-GB" sz="1400"/>
              <a:t>Temperature converter &amp; temperature sensor</a:t>
            </a:r>
          </a:p>
          <a:p>
            <a:pPr marL="285750" indent="-285750">
              <a:buClr>
                <a:schemeClr val="tx2"/>
              </a:buClr>
              <a:buFont typeface="Courier New" panose="02070309020205020404" pitchFamily="49" charset="0"/>
              <a:buChar char="o"/>
            </a:pPr>
            <a:r>
              <a:rPr lang="en-GB" sz="1400"/>
              <a:t>Line filter</a:t>
            </a:r>
          </a:p>
          <a:p>
            <a:pPr marL="285750" indent="-285750">
              <a:buClr>
                <a:schemeClr val="tx2"/>
              </a:buClr>
              <a:buFont typeface="Courier New" panose="02070309020205020404" pitchFamily="49" charset="0"/>
              <a:buChar char="o"/>
            </a:pPr>
            <a:r>
              <a:rPr lang="en-GB" sz="1400"/>
              <a:t>AC Reactor</a:t>
            </a:r>
          </a:p>
          <a:p>
            <a:pPr marL="285750" indent="-285750">
              <a:buClr>
                <a:schemeClr val="tx2"/>
              </a:buClr>
              <a:buFont typeface="Courier New" panose="02070309020205020404" pitchFamily="49" charset="0"/>
              <a:buChar char="o"/>
            </a:pPr>
            <a:r>
              <a:rPr lang="en-GB" sz="1400"/>
              <a:t>EV4 User Manual</a:t>
            </a:r>
          </a:p>
        </p:txBody>
      </p:sp>
      <p:sp>
        <p:nvSpPr>
          <p:cNvPr id="12" name="Slide Number Placeholder 11">
            <a:extLst>
              <a:ext uri="{FF2B5EF4-FFF2-40B4-BE49-F238E27FC236}">
                <a16:creationId xmlns:a16="http://schemas.microsoft.com/office/drawing/2014/main" id="{E14813CF-23AE-4A40-AE60-F74D3EB63959}"/>
              </a:ext>
            </a:extLst>
          </p:cNvPr>
          <p:cNvSpPr>
            <a:spLocks noGrp="1"/>
          </p:cNvSpPr>
          <p:nvPr>
            <p:ph type="sldNum" sz="quarter" idx="12"/>
          </p:nvPr>
        </p:nvSpPr>
        <p:spPr/>
        <p:txBody>
          <a:bodyPr/>
          <a:lstStyle/>
          <a:p>
            <a:fld id="{418D8610-C083-4EDD-9217-F811E5D92946}" type="slidenum">
              <a:rPr lang="en-GB" smtClean="0"/>
              <a:t>4</a:t>
            </a:fld>
            <a:endParaRPr lang="en-GB"/>
          </a:p>
        </p:txBody>
      </p:sp>
      <p:pic>
        <p:nvPicPr>
          <p:cNvPr id="24" name="Picture 23">
            <a:extLst>
              <a:ext uri="{FF2B5EF4-FFF2-40B4-BE49-F238E27FC236}">
                <a16:creationId xmlns:a16="http://schemas.microsoft.com/office/drawing/2014/main" id="{91DDFAF8-37FB-4B8F-B0E6-6A4340AEE86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7201" y="1101787"/>
            <a:ext cx="1499643" cy="1491393"/>
          </a:xfrm>
          <a:prstGeom prst="rect">
            <a:avLst/>
          </a:prstGeom>
        </p:spPr>
      </p:pic>
      <p:pic>
        <p:nvPicPr>
          <p:cNvPr id="25" name="Picture 24">
            <a:extLst>
              <a:ext uri="{FF2B5EF4-FFF2-40B4-BE49-F238E27FC236}">
                <a16:creationId xmlns:a16="http://schemas.microsoft.com/office/drawing/2014/main" id="{473DCD4C-A419-446E-B966-E2F3A755BA1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07201" y="2681709"/>
            <a:ext cx="1282156" cy="476792"/>
          </a:xfrm>
          <a:prstGeom prst="rect">
            <a:avLst/>
          </a:prstGeom>
        </p:spPr>
      </p:pic>
      <p:pic>
        <p:nvPicPr>
          <p:cNvPr id="26" name="Picture 25">
            <a:extLst>
              <a:ext uri="{FF2B5EF4-FFF2-40B4-BE49-F238E27FC236}">
                <a16:creationId xmlns:a16="http://schemas.microsoft.com/office/drawing/2014/main" id="{FB4EE226-70D8-42E6-8ED0-EE590FB2371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171690" y="2394896"/>
            <a:ext cx="1003006" cy="1002443"/>
          </a:xfrm>
          <a:prstGeom prst="rect">
            <a:avLst/>
          </a:prstGeom>
        </p:spPr>
      </p:pic>
      <p:pic>
        <p:nvPicPr>
          <p:cNvPr id="31" name="Picture 30">
            <a:extLst>
              <a:ext uri="{FF2B5EF4-FFF2-40B4-BE49-F238E27FC236}">
                <a16:creationId xmlns:a16="http://schemas.microsoft.com/office/drawing/2014/main" id="{BA31CC01-CD6F-48AF-B5BD-11E5F0DA7F0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510646" y="1170451"/>
            <a:ext cx="413657" cy="703943"/>
          </a:xfrm>
          <a:prstGeom prst="rect">
            <a:avLst/>
          </a:prstGeom>
        </p:spPr>
      </p:pic>
      <p:pic>
        <p:nvPicPr>
          <p:cNvPr id="32" name="Picture 31">
            <a:extLst>
              <a:ext uri="{FF2B5EF4-FFF2-40B4-BE49-F238E27FC236}">
                <a16:creationId xmlns:a16="http://schemas.microsoft.com/office/drawing/2014/main" id="{5457AB62-FA40-48E0-B3A5-33A8A2AFBD3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326782" y="1874394"/>
            <a:ext cx="863101" cy="457131"/>
          </a:xfrm>
          <a:prstGeom prst="rect">
            <a:avLst/>
          </a:prstGeom>
        </p:spPr>
      </p:pic>
      <p:sp>
        <p:nvSpPr>
          <p:cNvPr id="34" name="TextBox 33">
            <a:extLst>
              <a:ext uri="{FF2B5EF4-FFF2-40B4-BE49-F238E27FC236}">
                <a16:creationId xmlns:a16="http://schemas.microsoft.com/office/drawing/2014/main" id="{A6C45953-9AA9-4051-B9AB-0315E0665E54}"/>
              </a:ext>
            </a:extLst>
          </p:cNvPr>
          <p:cNvSpPr txBox="1"/>
          <p:nvPr/>
        </p:nvSpPr>
        <p:spPr>
          <a:xfrm>
            <a:off x="1336521" y="1389070"/>
            <a:ext cx="593116" cy="230832"/>
          </a:xfrm>
          <a:prstGeom prst="rect">
            <a:avLst/>
          </a:prstGeom>
          <a:noFill/>
          <a:ln>
            <a:noFill/>
          </a:ln>
        </p:spPr>
        <p:txBody>
          <a:bodyPr wrap="square" rtlCol="0">
            <a:spAutoFit/>
          </a:bodyPr>
          <a:lstStyle/>
          <a:p>
            <a:r>
              <a:rPr lang="en-GB" sz="900" dirty="0"/>
              <a:t>L1000H</a:t>
            </a:r>
          </a:p>
        </p:txBody>
      </p:sp>
      <p:sp>
        <p:nvSpPr>
          <p:cNvPr id="36" name="TextBox 35">
            <a:extLst>
              <a:ext uri="{FF2B5EF4-FFF2-40B4-BE49-F238E27FC236}">
                <a16:creationId xmlns:a16="http://schemas.microsoft.com/office/drawing/2014/main" id="{07638291-5CBE-41A2-9FDC-4D9881B8B96C}"/>
              </a:ext>
            </a:extLst>
          </p:cNvPr>
          <p:cNvSpPr txBox="1"/>
          <p:nvPr/>
        </p:nvSpPr>
        <p:spPr>
          <a:xfrm>
            <a:off x="1010685" y="3179371"/>
            <a:ext cx="651672" cy="230832"/>
          </a:xfrm>
          <a:prstGeom prst="rect">
            <a:avLst/>
          </a:prstGeom>
          <a:noFill/>
          <a:ln>
            <a:noFill/>
          </a:ln>
        </p:spPr>
        <p:txBody>
          <a:bodyPr wrap="square" rtlCol="0">
            <a:spAutoFit/>
          </a:bodyPr>
          <a:lstStyle/>
          <a:p>
            <a:r>
              <a:rPr lang="en-GB" sz="900" dirty="0"/>
              <a:t>Line filter</a:t>
            </a:r>
          </a:p>
        </p:txBody>
      </p:sp>
      <p:sp>
        <p:nvSpPr>
          <p:cNvPr id="37" name="TextBox 36">
            <a:extLst>
              <a:ext uri="{FF2B5EF4-FFF2-40B4-BE49-F238E27FC236}">
                <a16:creationId xmlns:a16="http://schemas.microsoft.com/office/drawing/2014/main" id="{6BE5F6E9-BE78-4DE5-90EB-04021EC995C5}"/>
              </a:ext>
            </a:extLst>
          </p:cNvPr>
          <p:cNvSpPr txBox="1"/>
          <p:nvPr/>
        </p:nvSpPr>
        <p:spPr>
          <a:xfrm>
            <a:off x="2237232" y="3329127"/>
            <a:ext cx="768764" cy="230832"/>
          </a:xfrm>
          <a:prstGeom prst="rect">
            <a:avLst/>
          </a:prstGeom>
          <a:noFill/>
          <a:ln>
            <a:noFill/>
          </a:ln>
        </p:spPr>
        <p:txBody>
          <a:bodyPr wrap="square" rtlCol="0">
            <a:spAutoFit/>
          </a:bodyPr>
          <a:lstStyle/>
          <a:p>
            <a:r>
              <a:rPr lang="en-GB" sz="900" dirty="0"/>
              <a:t>AC Reactor</a:t>
            </a:r>
          </a:p>
        </p:txBody>
      </p:sp>
      <p:sp>
        <p:nvSpPr>
          <p:cNvPr id="38" name="TextBox 37">
            <a:extLst>
              <a:ext uri="{FF2B5EF4-FFF2-40B4-BE49-F238E27FC236}">
                <a16:creationId xmlns:a16="http://schemas.microsoft.com/office/drawing/2014/main" id="{1C72D8EC-F3DD-4B79-9E1C-190B4173A331}"/>
              </a:ext>
            </a:extLst>
          </p:cNvPr>
          <p:cNvSpPr txBox="1"/>
          <p:nvPr/>
        </p:nvSpPr>
        <p:spPr>
          <a:xfrm>
            <a:off x="2915241" y="1357251"/>
            <a:ext cx="918302" cy="507831"/>
          </a:xfrm>
          <a:prstGeom prst="rect">
            <a:avLst/>
          </a:prstGeom>
          <a:noFill/>
          <a:ln>
            <a:noFill/>
          </a:ln>
        </p:spPr>
        <p:txBody>
          <a:bodyPr wrap="square" rtlCol="0">
            <a:spAutoFit/>
          </a:bodyPr>
          <a:lstStyle/>
          <a:p>
            <a:r>
              <a:rPr lang="en-GB" sz="900" dirty="0"/>
              <a:t>Temp. Converter &amp; Temp.  sensor</a:t>
            </a:r>
          </a:p>
        </p:txBody>
      </p:sp>
      <p:sp>
        <p:nvSpPr>
          <p:cNvPr id="39" name="TextBox 38">
            <a:extLst>
              <a:ext uri="{FF2B5EF4-FFF2-40B4-BE49-F238E27FC236}">
                <a16:creationId xmlns:a16="http://schemas.microsoft.com/office/drawing/2014/main" id="{23D56B2D-F9B3-415A-8042-C2E62BED46A5}"/>
              </a:ext>
            </a:extLst>
          </p:cNvPr>
          <p:cNvSpPr txBox="1"/>
          <p:nvPr/>
        </p:nvSpPr>
        <p:spPr>
          <a:xfrm>
            <a:off x="1336521" y="636532"/>
            <a:ext cx="1258410" cy="338554"/>
          </a:xfrm>
          <a:prstGeom prst="rect">
            <a:avLst/>
          </a:prstGeom>
          <a:noFill/>
          <a:ln>
            <a:noFill/>
          </a:ln>
        </p:spPr>
        <p:txBody>
          <a:bodyPr wrap="square" rtlCol="0">
            <a:spAutoFit/>
          </a:bodyPr>
          <a:lstStyle/>
          <a:p>
            <a:r>
              <a:rPr lang="en-GB" sz="1600">
                <a:solidFill>
                  <a:srgbClr val="0070C0"/>
                </a:solidFill>
                <a:latin typeface="Museo Sans 700" pitchFamily="50" charset="0"/>
                <a:ea typeface="+mj-ea"/>
                <a:cs typeface="+mj-cs"/>
              </a:rPr>
              <a:t>EV4 package</a:t>
            </a:r>
            <a:endParaRPr lang="en-GB" sz="1600">
              <a:solidFill>
                <a:srgbClr val="FF0000"/>
              </a:solidFill>
              <a:latin typeface="Museo Sans 700" pitchFamily="50" charset="0"/>
              <a:ea typeface="+mj-ea"/>
              <a:cs typeface="+mj-cs"/>
            </a:endParaRPr>
          </a:p>
        </p:txBody>
      </p:sp>
      <p:pic>
        <p:nvPicPr>
          <p:cNvPr id="17" name="Picture 16">
            <a:extLst>
              <a:ext uri="{FF2B5EF4-FFF2-40B4-BE49-F238E27FC236}">
                <a16:creationId xmlns:a16="http://schemas.microsoft.com/office/drawing/2014/main" id="{FD20FA9A-FB2E-43BC-9B0F-08ABCDFECD2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47629" y="2681709"/>
            <a:ext cx="629285" cy="683895"/>
          </a:xfrm>
          <a:prstGeom prst="rect">
            <a:avLst/>
          </a:prstGeom>
          <a:noFill/>
          <a:ln>
            <a:noFill/>
          </a:ln>
        </p:spPr>
      </p:pic>
    </p:spTree>
    <p:extLst>
      <p:ext uri="{BB962C8B-B14F-4D97-AF65-F5344CB8AC3E}">
        <p14:creationId xmlns:p14="http://schemas.microsoft.com/office/powerpoint/2010/main" val="55991410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1317533" y="419711"/>
            <a:ext cx="3055883" cy="4709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a:ea typeface="+mj-ea"/>
                <a:cs typeface="+mj-cs"/>
              </a:rPr>
              <a:t>EV4 package content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683" y="888159"/>
            <a:ext cx="3071574" cy="383808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401" y="888159"/>
            <a:ext cx="3203723" cy="3765780"/>
          </a:xfrm>
          <a:prstGeom prst="rect">
            <a:avLst/>
          </a:prstGeom>
        </p:spPr>
      </p:pic>
      <p:sp>
        <p:nvSpPr>
          <p:cNvPr id="20" name="Title 1"/>
          <p:cNvSpPr txBox="1">
            <a:spLocks/>
          </p:cNvSpPr>
          <p:nvPr/>
        </p:nvSpPr>
        <p:spPr>
          <a:xfrm>
            <a:off x="4490401" y="339594"/>
            <a:ext cx="3055883" cy="470916"/>
          </a:xfrm>
          <a:prstGeom prst="rect">
            <a:avLst/>
          </a:prstGeom>
        </p:spPr>
        <p:txBody>
          <a:bodyPr vert="horz" lIns="0" rIns="0" bIns="0" anchor="b">
            <a:normAutofit fontScale="9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a:ea typeface="+mj-ea"/>
                <a:cs typeface="+mj-cs"/>
              </a:rPr>
              <a:t>Connection of electrical components </a:t>
            </a:r>
          </a:p>
        </p:txBody>
      </p:sp>
      <p:cxnSp>
        <p:nvCxnSpPr>
          <p:cNvPr id="4" name="Straight Arrow Connector 3">
            <a:extLst>
              <a:ext uri="{FF2B5EF4-FFF2-40B4-BE49-F238E27FC236}">
                <a16:creationId xmlns:a16="http://schemas.microsoft.com/office/drawing/2014/main" id="{09F4023E-D2BB-4400-AD02-8835B52B2DC4}"/>
              </a:ext>
            </a:extLst>
          </p:cNvPr>
          <p:cNvCxnSpPr/>
          <p:nvPr/>
        </p:nvCxnSpPr>
        <p:spPr>
          <a:xfrm>
            <a:off x="3054497" y="3330552"/>
            <a:ext cx="1828800" cy="293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DEB629B-688C-42E7-9219-BA2EDA4DDF25}"/>
              </a:ext>
            </a:extLst>
          </p:cNvPr>
          <p:cNvCxnSpPr/>
          <p:nvPr/>
        </p:nvCxnSpPr>
        <p:spPr>
          <a:xfrm flipV="1">
            <a:off x="2934357" y="3023527"/>
            <a:ext cx="1882196" cy="840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F774A1E-3939-4818-AC1E-DA5CDDB53E72}"/>
              </a:ext>
            </a:extLst>
          </p:cNvPr>
          <p:cNvCxnSpPr/>
          <p:nvPr/>
        </p:nvCxnSpPr>
        <p:spPr>
          <a:xfrm flipV="1">
            <a:off x="2700751" y="2571750"/>
            <a:ext cx="3063574" cy="264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3CF5D9C-61FD-4B82-97B9-C82C4C10758A}"/>
              </a:ext>
            </a:extLst>
          </p:cNvPr>
          <p:cNvSpPr txBox="1"/>
          <p:nvPr/>
        </p:nvSpPr>
        <p:spPr>
          <a:xfrm rot="21291053">
            <a:off x="2596844" y="2517260"/>
            <a:ext cx="272738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Temperature converter is also wired to the drive</a:t>
            </a:r>
          </a:p>
        </p:txBody>
      </p:sp>
    </p:spTree>
    <p:extLst>
      <p:ext uri="{BB962C8B-B14F-4D97-AF65-F5344CB8AC3E}">
        <p14:creationId xmlns:p14="http://schemas.microsoft.com/office/powerpoint/2010/main" val="376780358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115" y="766949"/>
            <a:ext cx="1671638" cy="2843213"/>
          </a:xfrm>
          <a:prstGeom prst="rect">
            <a:avLst/>
          </a:prstGeom>
        </p:spPr>
      </p:pic>
      <p:sp>
        <p:nvSpPr>
          <p:cNvPr id="4" name="Title 1"/>
          <p:cNvSpPr txBox="1">
            <a:spLocks/>
          </p:cNvSpPr>
          <p:nvPr/>
        </p:nvSpPr>
        <p:spPr>
          <a:xfrm>
            <a:off x="1139448" y="160590"/>
            <a:ext cx="2833907" cy="4709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100" b="0" i="0" u="none" strike="noStrike" kern="1200" cap="none" spc="0" normalizeH="0" baseline="0">
                <a:ln>
                  <a:noFill/>
                </a:ln>
                <a:solidFill>
                  <a:srgbClr val="0070C0"/>
                </a:solidFill>
                <a:effectLst/>
                <a:uLnTx/>
                <a:uFillTx/>
                <a:latin typeface="Museo Sans 700" pitchFamily="50" charset="0"/>
                <a:ea typeface="+mj-ea"/>
                <a:cs typeface="+mj-cs"/>
              </a:rPr>
              <a:t>EV4 Electrical layout</a:t>
            </a:r>
          </a:p>
        </p:txBody>
      </p:sp>
      <p:grpSp>
        <p:nvGrpSpPr>
          <p:cNvPr id="8" name="Group 7">
            <a:extLst>
              <a:ext uri="{FF2B5EF4-FFF2-40B4-BE49-F238E27FC236}">
                <a16:creationId xmlns:a16="http://schemas.microsoft.com/office/drawing/2014/main" id="{B4453FC1-7E3F-4583-B0DC-3E80D38C292F}"/>
              </a:ext>
            </a:extLst>
          </p:cNvPr>
          <p:cNvGrpSpPr/>
          <p:nvPr/>
        </p:nvGrpSpPr>
        <p:grpSpPr>
          <a:xfrm>
            <a:off x="3773886" y="305905"/>
            <a:ext cx="4147722" cy="4676288"/>
            <a:chOff x="0" y="0"/>
            <a:chExt cx="5624242" cy="5884370"/>
          </a:xfrm>
        </p:grpSpPr>
        <p:pic>
          <p:nvPicPr>
            <p:cNvPr id="9" name="Picture 8">
              <a:extLst>
                <a:ext uri="{FF2B5EF4-FFF2-40B4-BE49-F238E27FC236}">
                  <a16:creationId xmlns:a16="http://schemas.microsoft.com/office/drawing/2014/main" id="{EDE2CBD9-8194-4338-8C65-BBAE8D663217}"/>
                </a:ext>
              </a:extLst>
            </p:cNvPr>
            <p:cNvPicPr>
              <a:picLocks noChangeAspect="1"/>
            </p:cNvPicPr>
            <p:nvPr/>
          </p:nvPicPr>
          <p:blipFill>
            <a:blip r:embed="rId4" cstate="print"/>
            <a:srcRect l="2282" t="6478" r="2956" b="19975"/>
            <a:stretch>
              <a:fillRect/>
            </a:stretch>
          </p:blipFill>
          <p:spPr bwMode="auto">
            <a:xfrm rot="16200000">
              <a:off x="-1496377" y="1496377"/>
              <a:ext cx="5803900" cy="2811145"/>
            </a:xfrm>
            <a:prstGeom prst="rect">
              <a:avLst/>
            </a:prstGeom>
            <a:noFill/>
            <a:ln w="9525">
              <a:noFill/>
              <a:miter lim="800000"/>
              <a:headEnd/>
              <a:tailEnd/>
            </a:ln>
          </p:spPr>
        </p:pic>
        <p:pic>
          <p:nvPicPr>
            <p:cNvPr id="10" name="Picture 9">
              <a:extLst>
                <a:ext uri="{FF2B5EF4-FFF2-40B4-BE49-F238E27FC236}">
                  <a16:creationId xmlns:a16="http://schemas.microsoft.com/office/drawing/2014/main" id="{855C67A5-E64C-41D5-AD42-3BBAFA00ACDE}"/>
                </a:ext>
              </a:extLst>
            </p:cNvPr>
            <p:cNvPicPr>
              <a:picLocks noChangeAspect="1"/>
            </p:cNvPicPr>
            <p:nvPr/>
          </p:nvPicPr>
          <p:blipFill>
            <a:blip r:embed="rId5" cstate="print"/>
            <a:srcRect l="1198" t="18036" r="3575" b="8333"/>
            <a:stretch>
              <a:fillRect/>
            </a:stretch>
          </p:blipFill>
          <p:spPr bwMode="auto">
            <a:xfrm rot="16200000">
              <a:off x="1297035" y="1557162"/>
              <a:ext cx="5835650" cy="2818765"/>
            </a:xfrm>
            <a:prstGeom prst="rect">
              <a:avLst/>
            </a:prstGeom>
            <a:noFill/>
            <a:ln w="9525">
              <a:noFill/>
              <a:miter lim="800000"/>
              <a:headEnd/>
              <a:tailEnd/>
            </a:ln>
          </p:spPr>
        </p:pic>
      </p:grpSp>
      <p:sp>
        <p:nvSpPr>
          <p:cNvPr id="5" name="Arrow: Right 4">
            <a:extLst>
              <a:ext uri="{FF2B5EF4-FFF2-40B4-BE49-F238E27FC236}">
                <a16:creationId xmlns:a16="http://schemas.microsoft.com/office/drawing/2014/main" id="{6F943176-03B7-461B-AAFC-19F63A873AC8}"/>
              </a:ext>
            </a:extLst>
          </p:cNvPr>
          <p:cNvSpPr/>
          <p:nvPr/>
        </p:nvSpPr>
        <p:spPr>
          <a:xfrm>
            <a:off x="3557483" y="3118614"/>
            <a:ext cx="680229" cy="2121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D4499F15-204D-4912-A86D-D00398FA5705}"/>
              </a:ext>
            </a:extLst>
          </p:cNvPr>
          <p:cNvGrpSpPr/>
          <p:nvPr/>
        </p:nvGrpSpPr>
        <p:grpSpPr>
          <a:xfrm>
            <a:off x="1518008" y="3696426"/>
            <a:ext cx="2076785" cy="1187696"/>
            <a:chOff x="1508426" y="3270482"/>
            <a:chExt cx="2076785" cy="1187696"/>
          </a:xfrm>
        </p:grpSpPr>
        <p:pic>
          <p:nvPicPr>
            <p:cNvPr id="19" name="Picture 18">
              <a:extLst>
                <a:ext uri="{FF2B5EF4-FFF2-40B4-BE49-F238E27FC236}">
                  <a16:creationId xmlns:a16="http://schemas.microsoft.com/office/drawing/2014/main" id="{2E4609D0-42B4-4146-8D5D-7E583FFB91AC}"/>
                </a:ext>
              </a:extLst>
            </p:cNvPr>
            <p:cNvPicPr>
              <a:picLocks noChangeAspect="1"/>
            </p:cNvPicPr>
            <p:nvPr/>
          </p:nvPicPr>
          <p:blipFill rotWithShape="1">
            <a:blip r:embed="rId6">
              <a:extLst>
                <a:ext uri="{28A0092B-C50C-407E-A947-70E740481C1C}">
                  <a14:useLocalDpi xmlns:a14="http://schemas.microsoft.com/office/drawing/2010/main" val="0"/>
                </a:ext>
              </a:extLst>
            </a:blip>
            <a:srcRect l="1420" t="66365" r="46663" b="6945"/>
            <a:stretch/>
          </p:blipFill>
          <p:spPr>
            <a:xfrm>
              <a:off x="1508426" y="3270482"/>
              <a:ext cx="2076785" cy="1187696"/>
            </a:xfrm>
            <a:prstGeom prst="rect">
              <a:avLst/>
            </a:prstGeom>
          </p:spPr>
        </p:pic>
        <p:sp>
          <p:nvSpPr>
            <p:cNvPr id="20" name="Rectangle 19">
              <a:extLst>
                <a:ext uri="{FF2B5EF4-FFF2-40B4-BE49-F238E27FC236}">
                  <a16:creationId xmlns:a16="http://schemas.microsoft.com/office/drawing/2014/main" id="{B775FC82-0183-4E3D-9086-9E660A484DC7}"/>
                </a:ext>
              </a:extLst>
            </p:cNvPr>
            <p:cNvSpPr/>
            <p:nvPr/>
          </p:nvSpPr>
          <p:spPr>
            <a:xfrm>
              <a:off x="3382818" y="4238277"/>
              <a:ext cx="201362" cy="21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grpSp>
      <p:cxnSp>
        <p:nvCxnSpPr>
          <p:cNvPr id="7" name="Straight Arrow Connector 6">
            <a:extLst>
              <a:ext uri="{FF2B5EF4-FFF2-40B4-BE49-F238E27FC236}">
                <a16:creationId xmlns:a16="http://schemas.microsoft.com/office/drawing/2014/main" id="{0EEED920-0E40-4463-BEC2-1D4B586C50A7}"/>
              </a:ext>
            </a:extLst>
          </p:cNvPr>
          <p:cNvCxnSpPr>
            <a:cxnSpLocks/>
          </p:cNvCxnSpPr>
          <p:nvPr/>
        </p:nvCxnSpPr>
        <p:spPr>
          <a:xfrm flipV="1">
            <a:off x="3456844" y="3476113"/>
            <a:ext cx="1528450" cy="8756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itle 1"/>
          <p:cNvSpPr txBox="1">
            <a:spLocks/>
          </p:cNvSpPr>
          <p:nvPr/>
        </p:nvSpPr>
        <p:spPr>
          <a:xfrm>
            <a:off x="243054" y="1087394"/>
            <a:ext cx="1818843" cy="25227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j-ea"/>
                <a:cs typeface="+mj-cs"/>
              </a:rPr>
              <a:t>Connections of temperature converter &amp; temperature sensor </a:t>
            </a:r>
            <a:r>
              <a:rPr kumimoji="0" lang="en-GB" sz="900" b="0" i="0" u="none" strike="noStrike" kern="1200" cap="none" spc="0" normalizeH="0" baseline="0" dirty="0">
                <a:ln>
                  <a:noFill/>
                </a:ln>
                <a:solidFill>
                  <a:prstClr val="black"/>
                </a:solidFill>
                <a:effectLst/>
                <a:uLnTx/>
                <a:uFillTx/>
                <a:latin typeface="Calibri"/>
                <a:ea typeface="+mj-ea"/>
                <a:cs typeface="+mj-cs"/>
              </a:rPr>
              <a:t>(See page 15 of EV4 User Manual)</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900" dirty="0">
              <a:solidFill>
                <a:prstClr val="black"/>
              </a:solidFill>
              <a:latin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000" b="0" i="0" u="none" strike="noStrike" kern="1200" cap="none" spc="0" normalizeH="0" baseline="0" dirty="0">
                <a:ln>
                  <a:noFill/>
                </a:ln>
                <a:solidFill>
                  <a:prstClr val="black"/>
                </a:solidFill>
                <a:effectLst/>
                <a:uLnTx/>
                <a:uFillTx/>
                <a:latin typeface="Calibri"/>
                <a:ea typeface="+mj-ea"/>
                <a:cs typeface="+mj-cs"/>
              </a:rPr>
              <a:t>Correct connection of the temperature sensor is important. After completing wiring of the EV4 system, verify the connection by reading the temperature from the drive display unit. For that select U7-07 parameter from the monitor menu. </a:t>
            </a:r>
            <a:r>
              <a:rPr lang="en-GB" sz="1000" dirty="0">
                <a:solidFill>
                  <a:prstClr val="black"/>
                </a:solidFill>
                <a:latin typeface="Calibri"/>
              </a:rPr>
              <a:t>Temperature reading is in °C. If U7-07 shows -50 or a minus temperature then the wiring must be wrong. Check the polarity of the power supply to the temperature converter.</a:t>
            </a:r>
            <a:endParaRPr kumimoji="0" lang="en-GB" sz="1000" b="0" i="0" u="none" strike="noStrike" kern="1200" cap="none" spc="0" normalizeH="0" baseline="0" dirty="0">
              <a:ln>
                <a:noFill/>
              </a:ln>
              <a:solidFill>
                <a:prstClr val="black"/>
              </a:solidFill>
              <a:effectLst/>
              <a:uLnTx/>
              <a:uFillTx/>
              <a:latin typeface="Calibri"/>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900" dirty="0">
              <a:solidFill>
                <a:prstClr val="black"/>
              </a:solidFill>
              <a:latin typeface="Calibri"/>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900" b="0" i="0" u="none" strike="noStrike" kern="1200" cap="none" spc="0" normalizeH="0" baseline="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89063049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7" name="Group 176">
            <a:extLst>
              <a:ext uri="{FF2B5EF4-FFF2-40B4-BE49-F238E27FC236}">
                <a16:creationId xmlns:a16="http://schemas.microsoft.com/office/drawing/2014/main" id="{1284211F-BCFC-4FCD-8E85-E57E2F2DD310}"/>
              </a:ext>
            </a:extLst>
          </p:cNvPr>
          <p:cNvGrpSpPr>
            <a:grpSpLocks noChangeAspect="1"/>
          </p:cNvGrpSpPr>
          <p:nvPr/>
        </p:nvGrpSpPr>
        <p:grpSpPr>
          <a:xfrm>
            <a:off x="1797290" y="2879681"/>
            <a:ext cx="2068001" cy="1044000"/>
            <a:chOff x="6101400" y="3262173"/>
            <a:chExt cx="2593602" cy="1309342"/>
          </a:xfrm>
        </p:grpSpPr>
        <p:grpSp>
          <p:nvGrpSpPr>
            <p:cNvPr id="179" name="Group 178">
              <a:extLst>
                <a:ext uri="{FF2B5EF4-FFF2-40B4-BE49-F238E27FC236}">
                  <a16:creationId xmlns:a16="http://schemas.microsoft.com/office/drawing/2014/main" id="{9B2B2134-E6A9-4300-BE32-D512CB36B91D}"/>
                </a:ext>
              </a:extLst>
            </p:cNvPr>
            <p:cNvGrpSpPr>
              <a:grpSpLocks noChangeAspect="1"/>
            </p:cNvGrpSpPr>
            <p:nvPr/>
          </p:nvGrpSpPr>
          <p:grpSpPr>
            <a:xfrm>
              <a:off x="6101400" y="3262173"/>
              <a:ext cx="2593602" cy="1309342"/>
              <a:chOff x="3548740" y="2593000"/>
              <a:chExt cx="3494217" cy="1763999"/>
            </a:xfrm>
          </p:grpSpPr>
          <p:sp>
            <p:nvSpPr>
              <p:cNvPr id="193" name="Rectangle 192">
                <a:extLst>
                  <a:ext uri="{FF2B5EF4-FFF2-40B4-BE49-F238E27FC236}">
                    <a16:creationId xmlns:a16="http://schemas.microsoft.com/office/drawing/2014/main" id="{2158082D-706F-4227-B312-BEE1301A1D4B}"/>
                  </a:ext>
                </a:extLst>
              </p:cNvPr>
              <p:cNvSpPr>
                <a:spLocks noChangeArrowheads="1"/>
              </p:cNvSpPr>
              <p:nvPr/>
            </p:nvSpPr>
            <p:spPr bwMode="auto">
              <a:xfrm>
                <a:off x="4834477" y="3083236"/>
                <a:ext cx="2055902" cy="950633"/>
              </a:xfrm>
              <a:prstGeom prst="rect">
                <a:avLst/>
              </a:prstGeom>
              <a:solidFill>
                <a:schemeClr val="bg1">
                  <a:lumMod val="8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94" name="Group 193">
                <a:extLst>
                  <a:ext uri="{FF2B5EF4-FFF2-40B4-BE49-F238E27FC236}">
                    <a16:creationId xmlns:a16="http://schemas.microsoft.com/office/drawing/2014/main" id="{DBBD88E5-26B4-4E3D-9CA1-3AC937337284}"/>
                  </a:ext>
                </a:extLst>
              </p:cNvPr>
              <p:cNvGrpSpPr>
                <a:grpSpLocks/>
              </p:cNvGrpSpPr>
              <p:nvPr/>
            </p:nvGrpSpPr>
            <p:grpSpPr bwMode="auto">
              <a:xfrm>
                <a:off x="5548777" y="3379936"/>
                <a:ext cx="623639" cy="579758"/>
                <a:chOff x="4084" y="923"/>
                <a:chExt cx="681" cy="680"/>
              </a:xfrm>
            </p:grpSpPr>
            <p:sp>
              <p:nvSpPr>
                <p:cNvPr id="254" name="Rectangle 253">
                  <a:extLst>
                    <a:ext uri="{FF2B5EF4-FFF2-40B4-BE49-F238E27FC236}">
                      <a16:creationId xmlns:a16="http://schemas.microsoft.com/office/drawing/2014/main" id="{CCD42896-4836-4B19-B688-144F2BF0202F}"/>
                    </a:ext>
                  </a:extLst>
                </p:cNvPr>
                <p:cNvSpPr>
                  <a:spLocks noChangeArrowheads="1"/>
                </p:cNvSpPr>
                <p:nvPr/>
              </p:nvSpPr>
              <p:spPr bwMode="auto">
                <a:xfrm>
                  <a:off x="4084"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282" name="Oval 281">
                  <a:extLst>
                    <a:ext uri="{FF2B5EF4-FFF2-40B4-BE49-F238E27FC236}">
                      <a16:creationId xmlns:a16="http://schemas.microsoft.com/office/drawing/2014/main" id="{E49D29F7-A831-4AAA-A5BF-B8C42DC26C2E}"/>
                    </a:ext>
                  </a:extLst>
                </p:cNvPr>
                <p:cNvSpPr>
                  <a:spLocks noChangeArrowheads="1"/>
                </p:cNvSpPr>
                <p:nvPr/>
              </p:nvSpPr>
              <p:spPr bwMode="auto">
                <a:xfrm>
                  <a:off x="4183" y="1032"/>
                  <a:ext cx="482" cy="482"/>
                </a:xfrm>
                <a:prstGeom prst="ellipse">
                  <a:avLst/>
                </a:prstGeom>
                <a:solidFill>
                  <a:schemeClr val="bg1">
                    <a:lumMod val="8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6" name="Oval 285">
                  <a:extLst>
                    <a:ext uri="{FF2B5EF4-FFF2-40B4-BE49-F238E27FC236}">
                      <a16:creationId xmlns:a16="http://schemas.microsoft.com/office/drawing/2014/main" id="{48A59EC0-53D0-4355-8B50-21A34F1A4128}"/>
                    </a:ext>
                  </a:extLst>
                </p:cNvPr>
                <p:cNvSpPr>
                  <a:spLocks noChangeArrowheads="1"/>
                </p:cNvSpPr>
                <p:nvPr/>
              </p:nvSpPr>
              <p:spPr bwMode="auto">
                <a:xfrm>
                  <a:off x="4115"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7" name="Oval 286">
                  <a:extLst>
                    <a:ext uri="{FF2B5EF4-FFF2-40B4-BE49-F238E27FC236}">
                      <a16:creationId xmlns:a16="http://schemas.microsoft.com/office/drawing/2014/main" id="{1F32C445-5372-465B-A581-EB9DD5586E50}"/>
                    </a:ext>
                  </a:extLst>
                </p:cNvPr>
                <p:cNvSpPr>
                  <a:spLocks noChangeArrowheads="1"/>
                </p:cNvSpPr>
                <p:nvPr/>
              </p:nvSpPr>
              <p:spPr bwMode="auto">
                <a:xfrm>
                  <a:off x="4117"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8" name="Oval 287">
                  <a:extLst>
                    <a:ext uri="{FF2B5EF4-FFF2-40B4-BE49-F238E27FC236}">
                      <a16:creationId xmlns:a16="http://schemas.microsoft.com/office/drawing/2014/main" id="{1768673B-0803-4233-91A1-E2F5CA5C479E}"/>
                    </a:ext>
                  </a:extLst>
                </p:cNvPr>
                <p:cNvSpPr>
                  <a:spLocks noChangeArrowheads="1"/>
                </p:cNvSpPr>
                <p:nvPr/>
              </p:nvSpPr>
              <p:spPr bwMode="auto">
                <a:xfrm>
                  <a:off x="4608"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9" name="Oval 288">
                  <a:extLst>
                    <a:ext uri="{FF2B5EF4-FFF2-40B4-BE49-F238E27FC236}">
                      <a16:creationId xmlns:a16="http://schemas.microsoft.com/office/drawing/2014/main" id="{19016A72-EB53-423C-962D-3ACD606E2A18}"/>
                    </a:ext>
                  </a:extLst>
                </p:cNvPr>
                <p:cNvSpPr>
                  <a:spLocks noChangeArrowheads="1"/>
                </p:cNvSpPr>
                <p:nvPr/>
              </p:nvSpPr>
              <p:spPr bwMode="auto">
                <a:xfrm>
                  <a:off x="4615"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95" name="Oval 194">
                <a:extLst>
                  <a:ext uri="{FF2B5EF4-FFF2-40B4-BE49-F238E27FC236}">
                    <a16:creationId xmlns:a16="http://schemas.microsoft.com/office/drawing/2014/main" id="{FCB885E0-8065-427C-8A5B-8BE414CAF885}"/>
                  </a:ext>
                </a:extLst>
              </p:cNvPr>
              <p:cNvSpPr>
                <a:spLocks noChangeArrowheads="1"/>
              </p:cNvSpPr>
              <p:nvPr/>
            </p:nvSpPr>
            <p:spPr bwMode="auto">
              <a:xfrm>
                <a:off x="6230109" y="3160821"/>
                <a:ext cx="155681" cy="144940"/>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6" name="Oval 195">
                <a:extLst>
                  <a:ext uri="{FF2B5EF4-FFF2-40B4-BE49-F238E27FC236}">
                    <a16:creationId xmlns:a16="http://schemas.microsoft.com/office/drawing/2014/main" id="{06868DBC-68DB-4F83-8896-DBEA4A3D299D}"/>
                  </a:ext>
                </a:extLst>
              </p:cNvPr>
              <p:cNvSpPr>
                <a:spLocks noChangeArrowheads="1"/>
              </p:cNvSpPr>
              <p:nvPr/>
            </p:nvSpPr>
            <p:spPr bwMode="auto">
              <a:xfrm>
                <a:off x="4862866" y="3102845"/>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7" name="Oval 196">
                <a:extLst>
                  <a:ext uri="{FF2B5EF4-FFF2-40B4-BE49-F238E27FC236}">
                    <a16:creationId xmlns:a16="http://schemas.microsoft.com/office/drawing/2014/main" id="{6954F136-1546-48DC-B241-EA3976B76E2A}"/>
                  </a:ext>
                </a:extLst>
              </p:cNvPr>
              <p:cNvSpPr>
                <a:spLocks noChangeArrowheads="1"/>
              </p:cNvSpPr>
              <p:nvPr/>
            </p:nvSpPr>
            <p:spPr bwMode="auto">
              <a:xfrm>
                <a:off x="5076240" y="3227323"/>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8" name="Rectangle 197">
                <a:extLst>
                  <a:ext uri="{FF2B5EF4-FFF2-40B4-BE49-F238E27FC236}">
                    <a16:creationId xmlns:a16="http://schemas.microsoft.com/office/drawing/2014/main" id="{3BA06532-B86E-4362-8F7B-BEDAC63DB337}"/>
                  </a:ext>
                </a:extLst>
              </p:cNvPr>
              <p:cNvSpPr>
                <a:spLocks noChangeArrowheads="1"/>
              </p:cNvSpPr>
              <p:nvPr/>
            </p:nvSpPr>
            <p:spPr bwMode="auto">
              <a:xfrm>
                <a:off x="5923327"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9" name="Rectangle 198">
                <a:extLst>
                  <a:ext uri="{FF2B5EF4-FFF2-40B4-BE49-F238E27FC236}">
                    <a16:creationId xmlns:a16="http://schemas.microsoft.com/office/drawing/2014/main" id="{92AA330D-69E8-4461-AA2F-9A9298D743BE}"/>
                  </a:ext>
                </a:extLst>
              </p:cNvPr>
              <p:cNvSpPr>
                <a:spLocks noChangeArrowheads="1"/>
              </p:cNvSpPr>
              <p:nvPr/>
            </p:nvSpPr>
            <p:spPr bwMode="auto">
              <a:xfrm>
                <a:off x="6421505"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0" name="Group 199">
                <a:extLst>
                  <a:ext uri="{FF2B5EF4-FFF2-40B4-BE49-F238E27FC236}">
                    <a16:creationId xmlns:a16="http://schemas.microsoft.com/office/drawing/2014/main" id="{83C73D9D-5D0D-475D-A31F-D45F434A7DF1}"/>
                  </a:ext>
                </a:extLst>
              </p:cNvPr>
              <p:cNvGrpSpPr>
                <a:grpSpLocks/>
              </p:cNvGrpSpPr>
              <p:nvPr/>
            </p:nvGrpSpPr>
            <p:grpSpPr bwMode="auto">
              <a:xfrm>
                <a:off x="6223699" y="3379936"/>
                <a:ext cx="623639" cy="579758"/>
                <a:chOff x="4821" y="923"/>
                <a:chExt cx="681" cy="680"/>
              </a:xfrm>
            </p:grpSpPr>
            <p:sp>
              <p:nvSpPr>
                <p:cNvPr id="248" name="Rectangle 247">
                  <a:extLst>
                    <a:ext uri="{FF2B5EF4-FFF2-40B4-BE49-F238E27FC236}">
                      <a16:creationId xmlns:a16="http://schemas.microsoft.com/office/drawing/2014/main" id="{38E8656F-BB4D-47A3-A07D-20E8EE9C1A8F}"/>
                    </a:ext>
                  </a:extLst>
                </p:cNvPr>
                <p:cNvSpPr>
                  <a:spLocks noChangeArrowheads="1"/>
                </p:cNvSpPr>
                <p:nvPr/>
              </p:nvSpPr>
              <p:spPr bwMode="auto">
                <a:xfrm>
                  <a:off x="4821"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249" name="Oval 248">
                  <a:extLst>
                    <a:ext uri="{FF2B5EF4-FFF2-40B4-BE49-F238E27FC236}">
                      <a16:creationId xmlns:a16="http://schemas.microsoft.com/office/drawing/2014/main" id="{CE7B69D2-C84A-4658-B07C-B527D34D5030}"/>
                    </a:ext>
                  </a:extLst>
                </p:cNvPr>
                <p:cNvSpPr>
                  <a:spLocks noChangeArrowheads="1"/>
                </p:cNvSpPr>
                <p:nvPr/>
              </p:nvSpPr>
              <p:spPr bwMode="auto">
                <a:xfrm>
                  <a:off x="4919" y="1034"/>
                  <a:ext cx="482" cy="482"/>
                </a:xfrm>
                <a:prstGeom prst="ellipse">
                  <a:avLst/>
                </a:prstGeom>
                <a:solidFill>
                  <a:srgbClr val="92D05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0" name="Oval 249">
                  <a:extLst>
                    <a:ext uri="{FF2B5EF4-FFF2-40B4-BE49-F238E27FC236}">
                      <a16:creationId xmlns:a16="http://schemas.microsoft.com/office/drawing/2014/main" id="{685E3819-2166-4850-8293-E76F29BC45B5}"/>
                    </a:ext>
                  </a:extLst>
                </p:cNvPr>
                <p:cNvSpPr>
                  <a:spLocks noChangeArrowheads="1"/>
                </p:cNvSpPr>
                <p:nvPr/>
              </p:nvSpPr>
              <p:spPr bwMode="auto">
                <a:xfrm>
                  <a:off x="4851" y="957"/>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1" name="Oval 250">
                  <a:extLst>
                    <a:ext uri="{FF2B5EF4-FFF2-40B4-BE49-F238E27FC236}">
                      <a16:creationId xmlns:a16="http://schemas.microsoft.com/office/drawing/2014/main" id="{226D73C8-32C2-4B82-B28A-5D257A10560D}"/>
                    </a:ext>
                  </a:extLst>
                </p:cNvPr>
                <p:cNvSpPr>
                  <a:spLocks noChangeArrowheads="1"/>
                </p:cNvSpPr>
                <p:nvPr/>
              </p:nvSpPr>
              <p:spPr bwMode="auto">
                <a:xfrm>
                  <a:off x="4853"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2" name="Oval 251">
                  <a:extLst>
                    <a:ext uri="{FF2B5EF4-FFF2-40B4-BE49-F238E27FC236}">
                      <a16:creationId xmlns:a16="http://schemas.microsoft.com/office/drawing/2014/main" id="{05126FA0-DF7C-4A0F-A7E2-A2C2A8A88C81}"/>
                    </a:ext>
                  </a:extLst>
                </p:cNvPr>
                <p:cNvSpPr>
                  <a:spLocks noChangeArrowheads="1"/>
                </p:cNvSpPr>
                <p:nvPr/>
              </p:nvSpPr>
              <p:spPr bwMode="auto">
                <a:xfrm>
                  <a:off x="5344" y="96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3" name="Oval 252">
                  <a:extLst>
                    <a:ext uri="{FF2B5EF4-FFF2-40B4-BE49-F238E27FC236}">
                      <a16:creationId xmlns:a16="http://schemas.microsoft.com/office/drawing/2014/main" id="{C1875A08-7E11-4A12-ADCE-A3204CF714CC}"/>
                    </a:ext>
                  </a:extLst>
                </p:cNvPr>
                <p:cNvSpPr>
                  <a:spLocks noChangeArrowheads="1"/>
                </p:cNvSpPr>
                <p:nvPr/>
              </p:nvSpPr>
              <p:spPr bwMode="auto">
                <a:xfrm>
                  <a:off x="5351"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1" name="Group 200">
                <a:extLst>
                  <a:ext uri="{FF2B5EF4-FFF2-40B4-BE49-F238E27FC236}">
                    <a16:creationId xmlns:a16="http://schemas.microsoft.com/office/drawing/2014/main" id="{F025C3B9-6F2A-4E6F-8989-6D4B3990A507}"/>
                  </a:ext>
                </a:extLst>
              </p:cNvPr>
              <p:cNvGrpSpPr>
                <a:grpSpLocks/>
              </p:cNvGrpSpPr>
              <p:nvPr/>
            </p:nvGrpSpPr>
            <p:grpSpPr bwMode="auto">
              <a:xfrm>
                <a:off x="4872939" y="3378231"/>
                <a:ext cx="623639" cy="579758"/>
                <a:chOff x="3346" y="921"/>
                <a:chExt cx="681" cy="680"/>
              </a:xfrm>
            </p:grpSpPr>
            <p:sp>
              <p:nvSpPr>
                <p:cNvPr id="240" name="Rectangle 239">
                  <a:extLst>
                    <a:ext uri="{FF2B5EF4-FFF2-40B4-BE49-F238E27FC236}">
                      <a16:creationId xmlns:a16="http://schemas.microsoft.com/office/drawing/2014/main" id="{6BEA420B-8BB3-4CDB-A656-2375C8EDA375}"/>
                    </a:ext>
                  </a:extLst>
                </p:cNvPr>
                <p:cNvSpPr>
                  <a:spLocks noChangeArrowheads="1"/>
                </p:cNvSpPr>
                <p:nvPr/>
              </p:nvSpPr>
              <p:spPr bwMode="auto">
                <a:xfrm>
                  <a:off x="3346" y="921"/>
                  <a:ext cx="681" cy="680"/>
                </a:xfrm>
                <a:prstGeom prst="rect">
                  <a:avLst/>
                </a:prstGeom>
                <a:gradFill rotWithShape="1">
                  <a:gsLst>
                    <a:gs pos="0">
                      <a:schemeClr val="bg1">
                        <a:lumMod val="85000"/>
                        <a:lumOff val="0"/>
                      </a:schemeClr>
                    </a:gs>
                    <a:gs pos="100000">
                      <a:schemeClr val="bg1">
                        <a:lumMod val="8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1" name="Oval 240">
                  <a:extLst>
                    <a:ext uri="{FF2B5EF4-FFF2-40B4-BE49-F238E27FC236}">
                      <a16:creationId xmlns:a16="http://schemas.microsoft.com/office/drawing/2014/main" id="{ED5F2014-5AFF-444C-8C5F-02CB571FFFAA}"/>
                    </a:ext>
                  </a:extLst>
                </p:cNvPr>
                <p:cNvSpPr>
                  <a:spLocks noChangeArrowheads="1"/>
                </p:cNvSpPr>
                <p:nvPr/>
              </p:nvSpPr>
              <p:spPr bwMode="auto">
                <a:xfrm>
                  <a:off x="3444" y="1032"/>
                  <a:ext cx="482" cy="482"/>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2" name="Oval 241">
                  <a:extLst>
                    <a:ext uri="{FF2B5EF4-FFF2-40B4-BE49-F238E27FC236}">
                      <a16:creationId xmlns:a16="http://schemas.microsoft.com/office/drawing/2014/main" id="{D2E03041-2B32-4399-8D24-D6FF94AE2259}"/>
                    </a:ext>
                  </a:extLst>
                </p:cNvPr>
                <p:cNvSpPr>
                  <a:spLocks noChangeArrowheads="1"/>
                </p:cNvSpPr>
                <p:nvPr/>
              </p:nvSpPr>
              <p:spPr bwMode="auto">
                <a:xfrm>
                  <a:off x="3376"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3" name="Oval 242">
                  <a:extLst>
                    <a:ext uri="{FF2B5EF4-FFF2-40B4-BE49-F238E27FC236}">
                      <a16:creationId xmlns:a16="http://schemas.microsoft.com/office/drawing/2014/main" id="{D4F983FF-F0B8-4612-A842-F9AF86B0BC02}"/>
                    </a:ext>
                  </a:extLst>
                </p:cNvPr>
                <p:cNvSpPr>
                  <a:spLocks noChangeArrowheads="1"/>
                </p:cNvSpPr>
                <p:nvPr/>
              </p:nvSpPr>
              <p:spPr bwMode="auto">
                <a:xfrm>
                  <a:off x="3378"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4" name="Oval 243">
                  <a:extLst>
                    <a:ext uri="{FF2B5EF4-FFF2-40B4-BE49-F238E27FC236}">
                      <a16:creationId xmlns:a16="http://schemas.microsoft.com/office/drawing/2014/main" id="{96F8CB58-8B82-4D49-ADEC-C59638926FFE}"/>
                    </a:ext>
                  </a:extLst>
                </p:cNvPr>
                <p:cNvSpPr>
                  <a:spLocks noChangeArrowheads="1"/>
                </p:cNvSpPr>
                <p:nvPr/>
              </p:nvSpPr>
              <p:spPr bwMode="auto">
                <a:xfrm>
                  <a:off x="3869"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5" name="Oval 244">
                  <a:extLst>
                    <a:ext uri="{FF2B5EF4-FFF2-40B4-BE49-F238E27FC236}">
                      <a16:creationId xmlns:a16="http://schemas.microsoft.com/office/drawing/2014/main" id="{F7EBC2A6-6054-414A-9B80-51C279F76598}"/>
                    </a:ext>
                  </a:extLst>
                </p:cNvPr>
                <p:cNvSpPr>
                  <a:spLocks noChangeArrowheads="1"/>
                </p:cNvSpPr>
                <p:nvPr/>
              </p:nvSpPr>
              <p:spPr bwMode="auto">
                <a:xfrm>
                  <a:off x="3876"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6" name="Oval 245">
                  <a:extLst>
                    <a:ext uri="{FF2B5EF4-FFF2-40B4-BE49-F238E27FC236}">
                      <a16:creationId xmlns:a16="http://schemas.microsoft.com/office/drawing/2014/main" id="{04C63684-17D3-4226-A70D-B41DEF768206}"/>
                    </a:ext>
                  </a:extLst>
                </p:cNvPr>
                <p:cNvSpPr>
                  <a:spLocks noChangeArrowheads="1"/>
                </p:cNvSpPr>
                <p:nvPr/>
              </p:nvSpPr>
              <p:spPr bwMode="auto">
                <a:xfrm>
                  <a:off x="3617" y="1340"/>
                  <a:ext cx="142" cy="142"/>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7" name="Oval 246">
                  <a:extLst>
                    <a:ext uri="{FF2B5EF4-FFF2-40B4-BE49-F238E27FC236}">
                      <a16:creationId xmlns:a16="http://schemas.microsoft.com/office/drawing/2014/main" id="{5201460F-7BBD-4385-8D95-184662CE0091}"/>
                    </a:ext>
                  </a:extLst>
                </p:cNvPr>
                <p:cNvSpPr>
                  <a:spLocks noChangeArrowheads="1"/>
                </p:cNvSpPr>
                <p:nvPr/>
              </p:nvSpPr>
              <p:spPr bwMode="auto">
                <a:xfrm>
                  <a:off x="3624" y="1179"/>
                  <a:ext cx="125" cy="125"/>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2" name="Rectangle 201">
                <a:extLst>
                  <a:ext uri="{FF2B5EF4-FFF2-40B4-BE49-F238E27FC236}">
                    <a16:creationId xmlns:a16="http://schemas.microsoft.com/office/drawing/2014/main" id="{176ED4FC-E57C-4A9A-9B6D-3985BC51C2B0}"/>
                  </a:ext>
                </a:extLst>
              </p:cNvPr>
              <p:cNvSpPr>
                <a:spLocks noChangeArrowheads="1"/>
              </p:cNvSpPr>
              <p:nvPr/>
            </p:nvSpPr>
            <p:spPr bwMode="auto">
              <a:xfrm rot="16200000">
                <a:off x="4443801" y="3384892"/>
                <a:ext cx="676953" cy="10348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3" name="Rectangle 202">
                <a:extLst>
                  <a:ext uri="{FF2B5EF4-FFF2-40B4-BE49-F238E27FC236}">
                    <a16:creationId xmlns:a16="http://schemas.microsoft.com/office/drawing/2014/main" id="{109497BD-7EDA-4ECA-BC2E-CBA9B4F0E97F}"/>
                  </a:ext>
                </a:extLst>
              </p:cNvPr>
              <p:cNvSpPr>
                <a:spLocks noChangeArrowheads="1"/>
              </p:cNvSpPr>
              <p:nvPr/>
            </p:nvSpPr>
            <p:spPr bwMode="auto">
              <a:xfrm rot="16200000">
                <a:off x="4288151" y="3303641"/>
                <a:ext cx="628356" cy="25916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4" name="Rectangle 203">
                <a:extLst>
                  <a:ext uri="{FF2B5EF4-FFF2-40B4-BE49-F238E27FC236}">
                    <a16:creationId xmlns:a16="http://schemas.microsoft.com/office/drawing/2014/main" id="{8A87B2DC-0A63-4901-8DCC-31247CBCE757}"/>
                  </a:ext>
                </a:extLst>
              </p:cNvPr>
              <p:cNvSpPr>
                <a:spLocks noChangeArrowheads="1"/>
              </p:cNvSpPr>
              <p:nvPr/>
            </p:nvSpPr>
            <p:spPr bwMode="auto">
              <a:xfrm>
                <a:off x="4521284" y="3071300"/>
                <a:ext cx="259163"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5" name="Rectangle 204">
                <a:extLst>
                  <a:ext uri="{FF2B5EF4-FFF2-40B4-BE49-F238E27FC236}">
                    <a16:creationId xmlns:a16="http://schemas.microsoft.com/office/drawing/2014/main" id="{64968139-AF4F-485C-BC99-FE636F972533}"/>
                  </a:ext>
                </a:extLst>
              </p:cNvPr>
              <p:cNvSpPr>
                <a:spLocks noChangeArrowheads="1"/>
              </p:cNvSpPr>
              <p:nvPr/>
            </p:nvSpPr>
            <p:spPr bwMode="auto">
              <a:xfrm>
                <a:off x="4966348"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6" name="Rectangle 205">
                <a:extLst>
                  <a:ext uri="{FF2B5EF4-FFF2-40B4-BE49-F238E27FC236}">
                    <a16:creationId xmlns:a16="http://schemas.microsoft.com/office/drawing/2014/main" id="{26718BC5-C9D8-401B-8FDB-AB463320E595}"/>
                  </a:ext>
                </a:extLst>
              </p:cNvPr>
              <p:cNvSpPr>
                <a:spLocks noChangeArrowheads="1"/>
              </p:cNvSpPr>
              <p:nvPr/>
            </p:nvSpPr>
            <p:spPr bwMode="auto">
              <a:xfrm>
                <a:off x="6047871"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7" name="Group 206">
                <a:extLst>
                  <a:ext uri="{FF2B5EF4-FFF2-40B4-BE49-F238E27FC236}">
                    <a16:creationId xmlns:a16="http://schemas.microsoft.com/office/drawing/2014/main" id="{5527FA9B-6574-4CD6-A695-24AAE93B39E7}"/>
                  </a:ext>
                </a:extLst>
              </p:cNvPr>
              <p:cNvGrpSpPr>
                <a:grpSpLocks/>
              </p:cNvGrpSpPr>
              <p:nvPr/>
            </p:nvGrpSpPr>
            <p:grpSpPr bwMode="auto">
              <a:xfrm>
                <a:off x="5024957" y="4206944"/>
                <a:ext cx="622723" cy="150055"/>
                <a:chOff x="3512" y="1893"/>
                <a:chExt cx="680" cy="176"/>
              </a:xfrm>
            </p:grpSpPr>
            <p:grpSp>
              <p:nvGrpSpPr>
                <p:cNvPr id="234" name="Group 233">
                  <a:extLst>
                    <a:ext uri="{FF2B5EF4-FFF2-40B4-BE49-F238E27FC236}">
                      <a16:creationId xmlns:a16="http://schemas.microsoft.com/office/drawing/2014/main" id="{F4B6C94B-98D2-42FE-BF6E-ACACF6295172}"/>
                    </a:ext>
                  </a:extLst>
                </p:cNvPr>
                <p:cNvGrpSpPr>
                  <a:grpSpLocks/>
                </p:cNvGrpSpPr>
                <p:nvPr/>
              </p:nvGrpSpPr>
              <p:grpSpPr bwMode="auto">
                <a:xfrm rot="5400000">
                  <a:off x="3795" y="1610"/>
                  <a:ext cx="113" cy="680"/>
                  <a:chOff x="3795" y="1610"/>
                  <a:chExt cx="143" cy="680"/>
                </a:xfrm>
              </p:grpSpPr>
              <p:sp>
                <p:nvSpPr>
                  <p:cNvPr id="236" name="Rectangle 235">
                    <a:extLst>
                      <a:ext uri="{FF2B5EF4-FFF2-40B4-BE49-F238E27FC236}">
                        <a16:creationId xmlns:a16="http://schemas.microsoft.com/office/drawing/2014/main" id="{F0ECB85F-DA8A-46E3-8BD3-3B2FEBCFDB77}"/>
                      </a:ext>
                    </a:extLst>
                  </p:cNvPr>
                  <p:cNvSpPr>
                    <a:spLocks noChangeArrowheads="1"/>
                  </p:cNvSpPr>
                  <p:nvPr/>
                </p:nvSpPr>
                <p:spPr bwMode="auto">
                  <a:xfrm>
                    <a:off x="3795"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7" name="AutoShape 1518">
                    <a:extLst>
                      <a:ext uri="{FF2B5EF4-FFF2-40B4-BE49-F238E27FC236}">
                        <a16:creationId xmlns:a16="http://schemas.microsoft.com/office/drawing/2014/main" id="{4213FA43-2D28-43AA-AC7B-84E47B7AF07D}"/>
                      </a:ext>
                    </a:extLst>
                  </p:cNvPr>
                  <p:cNvSpPr>
                    <a:spLocks noChangeArrowheads="1"/>
                  </p:cNvSpPr>
                  <p:nvPr/>
                </p:nvSpPr>
                <p:spPr bwMode="auto">
                  <a:xfrm>
                    <a:off x="3795"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8" name="AutoShape 1519">
                    <a:extLst>
                      <a:ext uri="{FF2B5EF4-FFF2-40B4-BE49-F238E27FC236}">
                        <a16:creationId xmlns:a16="http://schemas.microsoft.com/office/drawing/2014/main" id="{BC3B43CF-4C58-479E-91D1-83EC7C3B57AC}"/>
                      </a:ext>
                    </a:extLst>
                  </p:cNvPr>
                  <p:cNvSpPr>
                    <a:spLocks noChangeArrowheads="1"/>
                  </p:cNvSpPr>
                  <p:nvPr/>
                </p:nvSpPr>
                <p:spPr bwMode="auto">
                  <a:xfrm>
                    <a:off x="3795"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9" name="AutoShape 1520">
                    <a:extLst>
                      <a:ext uri="{FF2B5EF4-FFF2-40B4-BE49-F238E27FC236}">
                        <a16:creationId xmlns:a16="http://schemas.microsoft.com/office/drawing/2014/main" id="{5CFAC9CD-B860-4A2D-92E3-FAEDB335A977}"/>
                      </a:ext>
                    </a:extLst>
                  </p:cNvPr>
                  <p:cNvSpPr>
                    <a:spLocks noChangeArrowheads="1"/>
                  </p:cNvSpPr>
                  <p:nvPr/>
                </p:nvSpPr>
                <p:spPr bwMode="auto">
                  <a:xfrm>
                    <a:off x="3795"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35" name="Rectangle 234">
                  <a:extLst>
                    <a:ext uri="{FF2B5EF4-FFF2-40B4-BE49-F238E27FC236}">
                      <a16:creationId xmlns:a16="http://schemas.microsoft.com/office/drawing/2014/main" id="{10D0367F-CCA6-4378-BD6E-89129EDF5F0B}"/>
                    </a:ext>
                  </a:extLst>
                </p:cNvPr>
                <p:cNvSpPr>
                  <a:spLocks noChangeArrowheads="1"/>
                </p:cNvSpPr>
                <p:nvPr/>
              </p:nvSpPr>
              <p:spPr bwMode="auto">
                <a:xfrm>
                  <a:off x="3570" y="2012"/>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8" name="Group 207">
                <a:extLst>
                  <a:ext uri="{FF2B5EF4-FFF2-40B4-BE49-F238E27FC236}">
                    <a16:creationId xmlns:a16="http://schemas.microsoft.com/office/drawing/2014/main" id="{7843A1A7-DD6C-4558-ABD4-02AD459F749F}"/>
                  </a:ext>
                </a:extLst>
              </p:cNvPr>
              <p:cNvGrpSpPr>
                <a:grpSpLocks/>
              </p:cNvGrpSpPr>
              <p:nvPr/>
            </p:nvGrpSpPr>
            <p:grpSpPr bwMode="auto">
              <a:xfrm>
                <a:off x="6102817" y="4206955"/>
                <a:ext cx="622723" cy="149204"/>
                <a:chOff x="4689" y="1893"/>
                <a:chExt cx="680" cy="175"/>
              </a:xfrm>
            </p:grpSpPr>
            <p:grpSp>
              <p:nvGrpSpPr>
                <p:cNvPr id="228" name="Group 227">
                  <a:extLst>
                    <a:ext uri="{FF2B5EF4-FFF2-40B4-BE49-F238E27FC236}">
                      <a16:creationId xmlns:a16="http://schemas.microsoft.com/office/drawing/2014/main" id="{617DB3C7-330C-49C0-B017-F91F699F2975}"/>
                    </a:ext>
                  </a:extLst>
                </p:cNvPr>
                <p:cNvGrpSpPr>
                  <a:grpSpLocks/>
                </p:cNvGrpSpPr>
                <p:nvPr/>
              </p:nvGrpSpPr>
              <p:grpSpPr bwMode="auto">
                <a:xfrm rot="5400000">
                  <a:off x="4972" y="1610"/>
                  <a:ext cx="113" cy="680"/>
                  <a:chOff x="4972" y="1610"/>
                  <a:chExt cx="143" cy="680"/>
                </a:xfrm>
              </p:grpSpPr>
              <p:sp>
                <p:nvSpPr>
                  <p:cNvPr id="230" name="Rectangle 229">
                    <a:extLst>
                      <a:ext uri="{FF2B5EF4-FFF2-40B4-BE49-F238E27FC236}">
                        <a16:creationId xmlns:a16="http://schemas.microsoft.com/office/drawing/2014/main" id="{1325989E-BCD2-4F5A-BE39-FCD3F8822731}"/>
                      </a:ext>
                    </a:extLst>
                  </p:cNvPr>
                  <p:cNvSpPr>
                    <a:spLocks noChangeArrowheads="1"/>
                  </p:cNvSpPr>
                  <p:nvPr/>
                </p:nvSpPr>
                <p:spPr bwMode="auto">
                  <a:xfrm>
                    <a:off x="4972"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1" name="AutoShape 1525">
                    <a:extLst>
                      <a:ext uri="{FF2B5EF4-FFF2-40B4-BE49-F238E27FC236}">
                        <a16:creationId xmlns:a16="http://schemas.microsoft.com/office/drawing/2014/main" id="{652C8B9F-B0B0-4B85-9A68-097B4DBD365E}"/>
                      </a:ext>
                    </a:extLst>
                  </p:cNvPr>
                  <p:cNvSpPr>
                    <a:spLocks noChangeArrowheads="1"/>
                  </p:cNvSpPr>
                  <p:nvPr/>
                </p:nvSpPr>
                <p:spPr bwMode="auto">
                  <a:xfrm>
                    <a:off x="4972"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2" name="AutoShape 1526">
                    <a:extLst>
                      <a:ext uri="{FF2B5EF4-FFF2-40B4-BE49-F238E27FC236}">
                        <a16:creationId xmlns:a16="http://schemas.microsoft.com/office/drawing/2014/main" id="{E90072F6-6886-49EF-98B4-0BDEA0348990}"/>
                      </a:ext>
                    </a:extLst>
                  </p:cNvPr>
                  <p:cNvSpPr>
                    <a:spLocks noChangeArrowheads="1"/>
                  </p:cNvSpPr>
                  <p:nvPr/>
                </p:nvSpPr>
                <p:spPr bwMode="auto">
                  <a:xfrm>
                    <a:off x="4972"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3" name="AutoShape 1527">
                    <a:extLst>
                      <a:ext uri="{FF2B5EF4-FFF2-40B4-BE49-F238E27FC236}">
                        <a16:creationId xmlns:a16="http://schemas.microsoft.com/office/drawing/2014/main" id="{96F347B8-1A61-4AA5-8399-8919E643FB16}"/>
                      </a:ext>
                    </a:extLst>
                  </p:cNvPr>
                  <p:cNvSpPr>
                    <a:spLocks noChangeArrowheads="1"/>
                  </p:cNvSpPr>
                  <p:nvPr/>
                </p:nvSpPr>
                <p:spPr bwMode="auto">
                  <a:xfrm>
                    <a:off x="4972"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29" name="Rectangle 228">
                  <a:extLst>
                    <a:ext uri="{FF2B5EF4-FFF2-40B4-BE49-F238E27FC236}">
                      <a16:creationId xmlns:a16="http://schemas.microsoft.com/office/drawing/2014/main" id="{88800A10-EE44-47CF-9A41-A1BBC795639F}"/>
                    </a:ext>
                  </a:extLst>
                </p:cNvPr>
                <p:cNvSpPr>
                  <a:spLocks noChangeArrowheads="1"/>
                </p:cNvSpPr>
                <p:nvPr/>
              </p:nvSpPr>
              <p:spPr bwMode="auto">
                <a:xfrm>
                  <a:off x="4750" y="2011"/>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9" name="Text Box 1529">
                <a:extLst>
                  <a:ext uri="{FF2B5EF4-FFF2-40B4-BE49-F238E27FC236}">
                    <a16:creationId xmlns:a16="http://schemas.microsoft.com/office/drawing/2014/main" id="{49C3663D-EBDB-4464-BA3D-06619372EE51}"/>
                  </a:ext>
                </a:extLst>
              </p:cNvPr>
              <p:cNvSpPr txBox="1">
                <a:spLocks noChangeArrowheads="1"/>
              </p:cNvSpPr>
              <p:nvPr/>
            </p:nvSpPr>
            <p:spPr bwMode="auto">
              <a:xfrm>
                <a:off x="5495562" y="3044749"/>
                <a:ext cx="817783" cy="5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nvGrpSpPr>
              <p:cNvPr id="210" name="Group 209">
                <a:extLst>
                  <a:ext uri="{FF2B5EF4-FFF2-40B4-BE49-F238E27FC236}">
                    <a16:creationId xmlns:a16="http://schemas.microsoft.com/office/drawing/2014/main" id="{55F78601-5D74-4131-99EB-0062E7DA87EB}"/>
                  </a:ext>
                </a:extLst>
              </p:cNvPr>
              <p:cNvGrpSpPr>
                <a:grpSpLocks/>
              </p:cNvGrpSpPr>
              <p:nvPr/>
            </p:nvGrpSpPr>
            <p:grpSpPr bwMode="auto">
              <a:xfrm>
                <a:off x="3548740" y="2923802"/>
                <a:ext cx="1208818" cy="155171"/>
                <a:chOff x="1900" y="388"/>
                <a:chExt cx="1320" cy="182"/>
              </a:xfrm>
            </p:grpSpPr>
            <p:sp>
              <p:nvSpPr>
                <p:cNvPr id="225" name="Rectangle 224">
                  <a:extLst>
                    <a:ext uri="{FF2B5EF4-FFF2-40B4-BE49-F238E27FC236}">
                      <a16:creationId xmlns:a16="http://schemas.microsoft.com/office/drawing/2014/main" id="{031F8866-86BA-4491-9BC2-CB191932113D}"/>
                    </a:ext>
                  </a:extLst>
                </p:cNvPr>
                <p:cNvSpPr>
                  <a:spLocks noChangeArrowheads="1"/>
                </p:cNvSpPr>
                <p:nvPr/>
              </p:nvSpPr>
              <p:spPr bwMode="auto">
                <a:xfrm>
                  <a:off x="2993" y="388"/>
                  <a:ext cx="227" cy="170"/>
                </a:xfrm>
                <a:prstGeom prst="rect">
                  <a:avLst/>
                </a:prstGeom>
                <a:gradFill rotWithShape="1">
                  <a:gsLst>
                    <a:gs pos="0">
                      <a:srgbClr val="FF0000">
                        <a:gamma/>
                        <a:shade val="46275"/>
                        <a:invGamma/>
                      </a:srgbClr>
                    </a:gs>
                    <a:gs pos="50000">
                      <a:srgbClr val="FF0000"/>
                    </a:gs>
                    <a:gs pos="100000">
                      <a:srgbClr val="FF0000">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6" name="Freeform 376">
                  <a:extLst>
                    <a:ext uri="{FF2B5EF4-FFF2-40B4-BE49-F238E27FC236}">
                      <a16:creationId xmlns:a16="http://schemas.microsoft.com/office/drawing/2014/main" id="{A257C768-7C02-46B6-9276-D9F51E94BEF0}"/>
                    </a:ext>
                  </a:extLst>
                </p:cNvPr>
                <p:cNvSpPr>
                  <a:spLocks/>
                </p:cNvSpPr>
                <p:nvPr/>
              </p:nvSpPr>
              <p:spPr bwMode="auto">
                <a:xfrm>
                  <a:off x="2027" y="409"/>
                  <a:ext cx="964" cy="135"/>
                </a:xfrm>
                <a:custGeom>
                  <a:avLst/>
                  <a:gdLst>
                    <a:gd name="T0" fmla="*/ 861 w 861"/>
                    <a:gd name="T1" fmla="*/ 0 h 135"/>
                    <a:gd name="T2" fmla="*/ 0 w 861"/>
                    <a:gd name="T3" fmla="*/ 49 h 135"/>
                    <a:gd name="T4" fmla="*/ 4 w 861"/>
                    <a:gd name="T5" fmla="*/ 100 h 135"/>
                    <a:gd name="T6" fmla="*/ 861 w 861"/>
                    <a:gd name="T7" fmla="*/ 135 h 135"/>
                    <a:gd name="T8" fmla="*/ 861 w 861"/>
                    <a:gd name="T9" fmla="*/ 0 h 135"/>
                  </a:gdLst>
                  <a:ahLst/>
                  <a:cxnLst>
                    <a:cxn ang="0">
                      <a:pos x="T0" y="T1"/>
                    </a:cxn>
                    <a:cxn ang="0">
                      <a:pos x="T2" y="T3"/>
                    </a:cxn>
                    <a:cxn ang="0">
                      <a:pos x="T4" y="T5"/>
                    </a:cxn>
                    <a:cxn ang="0">
                      <a:pos x="T6" y="T7"/>
                    </a:cxn>
                    <a:cxn ang="0">
                      <a:pos x="T8" y="T9"/>
                    </a:cxn>
                  </a:cxnLst>
                  <a:rect l="0" t="0" r="r" b="b"/>
                  <a:pathLst>
                    <a:path w="861" h="135">
                      <a:moveTo>
                        <a:pt x="861" y="0"/>
                      </a:moveTo>
                      <a:lnTo>
                        <a:pt x="0" y="49"/>
                      </a:lnTo>
                      <a:lnTo>
                        <a:pt x="4" y="100"/>
                      </a:lnTo>
                      <a:lnTo>
                        <a:pt x="861" y="135"/>
                      </a:lnTo>
                      <a:lnTo>
                        <a:pt x="861" y="0"/>
                      </a:lnTo>
                      <a:close/>
                    </a:path>
                  </a:pathLst>
                </a:cu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7" name="Oval 226">
                  <a:extLst>
                    <a:ext uri="{FF2B5EF4-FFF2-40B4-BE49-F238E27FC236}">
                      <a16:creationId xmlns:a16="http://schemas.microsoft.com/office/drawing/2014/main" id="{D45C307C-CB1E-48BF-8BC0-E3BC7D29D17A}"/>
                    </a:ext>
                  </a:extLst>
                </p:cNvPr>
                <p:cNvSpPr>
                  <a:spLocks noChangeArrowheads="1"/>
                </p:cNvSpPr>
                <p:nvPr/>
              </p:nvSpPr>
              <p:spPr bwMode="auto">
                <a:xfrm>
                  <a:off x="1900" y="400"/>
                  <a:ext cx="170" cy="170"/>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1" name="Oval 210">
                <a:extLst>
                  <a:ext uri="{FF2B5EF4-FFF2-40B4-BE49-F238E27FC236}">
                    <a16:creationId xmlns:a16="http://schemas.microsoft.com/office/drawing/2014/main" id="{2A6F3933-C3EF-4C2E-9AFC-689EC81B0974}"/>
                  </a:ext>
                </a:extLst>
              </p:cNvPr>
              <p:cNvSpPr>
                <a:spLocks noChangeArrowheads="1"/>
              </p:cNvSpPr>
              <p:nvPr/>
            </p:nvSpPr>
            <p:spPr bwMode="auto">
              <a:xfrm>
                <a:off x="5332938" y="3099363"/>
                <a:ext cx="242504" cy="242503"/>
              </a:xfrm>
              <a:prstGeom prst="ellipse">
                <a:avLst/>
              </a:prstGeom>
              <a:solidFill>
                <a:srgbClr val="FF00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2" name="Group 211">
                <a:extLst>
                  <a:ext uri="{FF2B5EF4-FFF2-40B4-BE49-F238E27FC236}">
                    <a16:creationId xmlns:a16="http://schemas.microsoft.com/office/drawing/2014/main" id="{0BB75945-D7CA-4CC0-B759-70C0CAB28C05}"/>
                  </a:ext>
                </a:extLst>
              </p:cNvPr>
              <p:cNvGrpSpPr>
                <a:grpSpLocks/>
              </p:cNvGrpSpPr>
              <p:nvPr/>
            </p:nvGrpSpPr>
            <p:grpSpPr bwMode="auto">
              <a:xfrm>
                <a:off x="5422070" y="2593000"/>
                <a:ext cx="388620" cy="490220"/>
                <a:chOff x="0" y="0"/>
                <a:chExt cx="425" cy="575"/>
              </a:xfrm>
            </p:grpSpPr>
            <p:grpSp>
              <p:nvGrpSpPr>
                <p:cNvPr id="220" name="Group 219">
                  <a:extLst>
                    <a:ext uri="{FF2B5EF4-FFF2-40B4-BE49-F238E27FC236}">
                      <a16:creationId xmlns:a16="http://schemas.microsoft.com/office/drawing/2014/main" id="{001A8F7E-9599-4FF8-8CEB-6FE58FE6F30E}"/>
                    </a:ext>
                  </a:extLst>
                </p:cNvPr>
                <p:cNvGrpSpPr>
                  <a:grpSpLocks/>
                </p:cNvGrpSpPr>
                <p:nvPr/>
              </p:nvGrpSpPr>
              <p:grpSpPr bwMode="auto">
                <a:xfrm>
                  <a:off x="17" y="0"/>
                  <a:ext cx="397" cy="561"/>
                  <a:chOff x="17" y="0"/>
                  <a:chExt cx="397" cy="561"/>
                </a:xfrm>
              </p:grpSpPr>
              <p:sp>
                <p:nvSpPr>
                  <p:cNvPr id="222" name="AutoShape 1473">
                    <a:extLst>
                      <a:ext uri="{FF2B5EF4-FFF2-40B4-BE49-F238E27FC236}">
                        <a16:creationId xmlns:a16="http://schemas.microsoft.com/office/drawing/2014/main" id="{D12D8D7B-1438-4943-ADE9-A19DEFB8FA05}"/>
                      </a:ext>
                    </a:extLst>
                  </p:cNvPr>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3" name="Rectangle 222">
                    <a:extLst>
                      <a:ext uri="{FF2B5EF4-FFF2-40B4-BE49-F238E27FC236}">
                        <a16:creationId xmlns:a16="http://schemas.microsoft.com/office/drawing/2014/main" id="{52C57A8A-83ED-4DCE-9F1A-C21684852E05}"/>
                      </a:ext>
                    </a:extLst>
                  </p:cNvPr>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4" name="Rectangle 223">
                    <a:extLst>
                      <a:ext uri="{FF2B5EF4-FFF2-40B4-BE49-F238E27FC236}">
                        <a16:creationId xmlns:a16="http://schemas.microsoft.com/office/drawing/2014/main" id="{3BD754E5-2F94-4575-AA2C-B3A412F6F13F}"/>
                      </a:ext>
                    </a:extLst>
                  </p:cNvPr>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21" name="Rectangle 220">
                  <a:extLst>
                    <a:ext uri="{FF2B5EF4-FFF2-40B4-BE49-F238E27FC236}">
                      <a16:creationId xmlns:a16="http://schemas.microsoft.com/office/drawing/2014/main" id="{828B4908-F391-4BA3-B805-B349E42629A3}"/>
                    </a:ext>
                  </a:extLst>
                </p:cNvPr>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3" name="Group 212">
                <a:extLst>
                  <a:ext uri="{FF2B5EF4-FFF2-40B4-BE49-F238E27FC236}">
                    <a16:creationId xmlns:a16="http://schemas.microsoft.com/office/drawing/2014/main" id="{141A9F6F-A12D-4B1E-9A3E-491C3215F18B}"/>
                  </a:ext>
                </a:extLst>
              </p:cNvPr>
              <p:cNvGrpSpPr>
                <a:grpSpLocks/>
              </p:cNvGrpSpPr>
              <p:nvPr/>
            </p:nvGrpSpPr>
            <p:grpSpPr bwMode="auto">
              <a:xfrm>
                <a:off x="4921175" y="2594095"/>
                <a:ext cx="388620" cy="490220"/>
                <a:chOff x="0" y="0"/>
                <a:chExt cx="425" cy="575"/>
              </a:xfrm>
            </p:grpSpPr>
            <p:grpSp>
              <p:nvGrpSpPr>
                <p:cNvPr id="215" name="Group 214">
                  <a:extLst>
                    <a:ext uri="{FF2B5EF4-FFF2-40B4-BE49-F238E27FC236}">
                      <a16:creationId xmlns:a16="http://schemas.microsoft.com/office/drawing/2014/main" id="{BAC35668-37A9-4649-B40A-05F36560BA3E}"/>
                    </a:ext>
                  </a:extLst>
                </p:cNvPr>
                <p:cNvGrpSpPr>
                  <a:grpSpLocks/>
                </p:cNvGrpSpPr>
                <p:nvPr/>
              </p:nvGrpSpPr>
              <p:grpSpPr bwMode="auto">
                <a:xfrm>
                  <a:off x="17" y="0"/>
                  <a:ext cx="397" cy="561"/>
                  <a:chOff x="17" y="0"/>
                  <a:chExt cx="397" cy="561"/>
                </a:xfrm>
              </p:grpSpPr>
              <p:sp>
                <p:nvSpPr>
                  <p:cNvPr id="217" name="AutoShape 1473">
                    <a:extLst>
                      <a:ext uri="{FF2B5EF4-FFF2-40B4-BE49-F238E27FC236}">
                        <a16:creationId xmlns:a16="http://schemas.microsoft.com/office/drawing/2014/main" id="{2BC350E4-D19C-4440-BC6C-E89A53EAFD1E}"/>
                      </a:ext>
                    </a:extLst>
                  </p:cNvPr>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8" name="Rectangle 217">
                    <a:extLst>
                      <a:ext uri="{FF2B5EF4-FFF2-40B4-BE49-F238E27FC236}">
                        <a16:creationId xmlns:a16="http://schemas.microsoft.com/office/drawing/2014/main" id="{DF13F139-BBA4-41F2-BCEC-8850ADC8EE18}"/>
                      </a:ext>
                    </a:extLst>
                  </p:cNvPr>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9" name="Rectangle 218">
                    <a:extLst>
                      <a:ext uri="{FF2B5EF4-FFF2-40B4-BE49-F238E27FC236}">
                        <a16:creationId xmlns:a16="http://schemas.microsoft.com/office/drawing/2014/main" id="{1B0821A7-39BC-4CAA-A1C5-8CA96C94AE8C}"/>
                      </a:ext>
                    </a:extLst>
                  </p:cNvPr>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6" name="Rectangle 215">
                  <a:extLst>
                    <a:ext uri="{FF2B5EF4-FFF2-40B4-BE49-F238E27FC236}">
                      <a16:creationId xmlns:a16="http://schemas.microsoft.com/office/drawing/2014/main" id="{EF659638-1BEF-4BBD-936A-4D7192C0EDC0}"/>
                    </a:ext>
                  </a:extLst>
                </p:cNvPr>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4" name="Text Box 1529">
                <a:extLst>
                  <a:ext uri="{FF2B5EF4-FFF2-40B4-BE49-F238E27FC236}">
                    <a16:creationId xmlns:a16="http://schemas.microsoft.com/office/drawing/2014/main" id="{42525B0B-EDCB-4C69-B539-7A4B7666E253}"/>
                  </a:ext>
                </a:extLst>
              </p:cNvPr>
              <p:cNvSpPr txBox="1">
                <a:spLocks noChangeArrowheads="1"/>
              </p:cNvSpPr>
              <p:nvPr/>
            </p:nvSpPr>
            <p:spPr bwMode="auto">
              <a:xfrm>
                <a:off x="6225711" y="3487364"/>
                <a:ext cx="817246" cy="5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grpSp>
          <p:nvGrpSpPr>
            <p:cNvPr id="180" name="Group 179">
              <a:extLst>
                <a:ext uri="{FF2B5EF4-FFF2-40B4-BE49-F238E27FC236}">
                  <a16:creationId xmlns:a16="http://schemas.microsoft.com/office/drawing/2014/main" id="{049B4B62-4100-4575-A144-0F4E23485CA1}"/>
                </a:ext>
              </a:extLst>
            </p:cNvPr>
            <p:cNvGrpSpPr>
              <a:grpSpLocks noChangeAspect="1"/>
            </p:cNvGrpSpPr>
            <p:nvPr/>
          </p:nvGrpSpPr>
          <p:grpSpPr>
            <a:xfrm>
              <a:off x="7089286" y="3638832"/>
              <a:ext cx="521493" cy="618556"/>
              <a:chOff x="5340737" y="3046452"/>
              <a:chExt cx="520089" cy="616884"/>
            </a:xfrm>
          </p:grpSpPr>
          <p:sp>
            <p:nvSpPr>
              <p:cNvPr id="181" name="Oval 180">
                <a:extLst>
                  <a:ext uri="{FF2B5EF4-FFF2-40B4-BE49-F238E27FC236}">
                    <a16:creationId xmlns:a16="http://schemas.microsoft.com/office/drawing/2014/main" id="{748A6DEB-0433-48C9-A921-8B4EEA7146EC}"/>
                  </a:ext>
                </a:extLst>
              </p:cNvPr>
              <p:cNvSpPr/>
              <p:nvPr/>
            </p:nvSpPr>
            <p:spPr>
              <a:xfrm>
                <a:off x="5512066" y="3514973"/>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2" name="Oval 181">
                <a:extLst>
                  <a:ext uri="{FF2B5EF4-FFF2-40B4-BE49-F238E27FC236}">
                    <a16:creationId xmlns:a16="http://schemas.microsoft.com/office/drawing/2014/main" id="{98C21672-A390-4EB9-8553-F32C1201C490}"/>
                  </a:ext>
                </a:extLst>
              </p:cNvPr>
              <p:cNvSpPr/>
              <p:nvPr/>
            </p:nvSpPr>
            <p:spPr>
              <a:xfrm>
                <a:off x="5444631" y="3509631"/>
                <a:ext cx="54000" cy="54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3" name="Oval 182">
                <a:extLst>
                  <a:ext uri="{FF2B5EF4-FFF2-40B4-BE49-F238E27FC236}">
                    <a16:creationId xmlns:a16="http://schemas.microsoft.com/office/drawing/2014/main" id="{D92F88E6-27B7-4701-AE05-A2EEFD266F82}"/>
                  </a:ext>
                </a:extLst>
              </p:cNvPr>
              <p:cNvSpPr/>
              <p:nvPr/>
            </p:nvSpPr>
            <p:spPr>
              <a:xfrm>
                <a:off x="5349016" y="3266405"/>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4" name="Oval 183">
                <a:extLst>
                  <a:ext uri="{FF2B5EF4-FFF2-40B4-BE49-F238E27FC236}">
                    <a16:creationId xmlns:a16="http://schemas.microsoft.com/office/drawing/2014/main" id="{788F801D-47DA-4633-88AA-53D01F431CE7}"/>
                  </a:ext>
                </a:extLst>
              </p:cNvPr>
              <p:cNvSpPr/>
              <p:nvPr/>
            </p:nvSpPr>
            <p:spPr>
              <a:xfrm>
                <a:off x="5700940" y="3265430"/>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5" name="Oval 184">
                <a:extLst>
                  <a:ext uri="{FF2B5EF4-FFF2-40B4-BE49-F238E27FC236}">
                    <a16:creationId xmlns:a16="http://schemas.microsoft.com/office/drawing/2014/main" id="{0B070D9B-6319-4D10-BCA8-C247207DFB4F}"/>
                  </a:ext>
                </a:extLst>
              </p:cNvPr>
              <p:cNvSpPr/>
              <p:nvPr/>
            </p:nvSpPr>
            <p:spPr>
              <a:xfrm>
                <a:off x="5700951" y="3580063"/>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6" name="Oval 185">
                <a:extLst>
                  <a:ext uri="{FF2B5EF4-FFF2-40B4-BE49-F238E27FC236}">
                    <a16:creationId xmlns:a16="http://schemas.microsoft.com/office/drawing/2014/main" id="{9666FC9C-0C4A-48E6-A522-2DC80D210457}"/>
                  </a:ext>
                </a:extLst>
              </p:cNvPr>
              <p:cNvSpPr/>
              <p:nvPr/>
            </p:nvSpPr>
            <p:spPr>
              <a:xfrm>
                <a:off x="5345810" y="3580536"/>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0" name="Oval 189">
                <a:extLst>
                  <a:ext uri="{FF2B5EF4-FFF2-40B4-BE49-F238E27FC236}">
                    <a16:creationId xmlns:a16="http://schemas.microsoft.com/office/drawing/2014/main" id="{B294BF70-F192-4EBF-9261-6E5F3D0D0987}"/>
                  </a:ext>
                </a:extLst>
              </p:cNvPr>
              <p:cNvSpPr/>
              <p:nvPr/>
            </p:nvSpPr>
            <p:spPr>
              <a:xfrm>
                <a:off x="5680826" y="3046452"/>
                <a:ext cx="180000" cy="180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1" name="Oval 190">
                <a:extLst>
                  <a:ext uri="{FF2B5EF4-FFF2-40B4-BE49-F238E27FC236}">
                    <a16:creationId xmlns:a16="http://schemas.microsoft.com/office/drawing/2014/main" id="{3EECCB9E-3FA5-4E23-91E4-9A187A8AB1A1}"/>
                  </a:ext>
                </a:extLst>
              </p:cNvPr>
              <p:cNvSpPr/>
              <p:nvPr/>
            </p:nvSpPr>
            <p:spPr>
              <a:xfrm>
                <a:off x="5340737" y="3047591"/>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2" name="Oval 191">
                <a:extLst>
                  <a:ext uri="{FF2B5EF4-FFF2-40B4-BE49-F238E27FC236}">
                    <a16:creationId xmlns:a16="http://schemas.microsoft.com/office/drawing/2014/main" id="{406003D2-DF24-4661-83CC-D85968289B27}"/>
                  </a:ext>
                </a:extLst>
              </p:cNvPr>
              <p:cNvSpPr/>
              <p:nvPr/>
            </p:nvSpPr>
            <p:spPr>
              <a:xfrm>
                <a:off x="5494700" y="3147367"/>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4" name="Title 1">
            <a:extLst>
              <a:ext uri="{FF2B5EF4-FFF2-40B4-BE49-F238E27FC236}">
                <a16:creationId xmlns:a16="http://schemas.microsoft.com/office/drawing/2014/main" id="{EA741166-79AA-4CE4-BDD3-9366E36EEE85}"/>
              </a:ext>
            </a:extLst>
          </p:cNvPr>
          <p:cNvSpPr txBox="1">
            <a:spLocks/>
          </p:cNvSpPr>
          <p:nvPr/>
        </p:nvSpPr>
        <p:spPr>
          <a:xfrm>
            <a:off x="2048259" y="4730"/>
            <a:ext cx="5155043"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Supply power and motor connections</a:t>
            </a:r>
            <a:endParaRPr kumimoji="0" lang="en-GB" sz="2000" b="0" i="0" u="none" strike="noStrike" kern="1200" cap="none" spc="0" normalizeH="0" baseline="0" noProof="0" dirty="0">
              <a:ln>
                <a:noFill/>
              </a:ln>
              <a:solidFill>
                <a:srgbClr val="0070C0"/>
              </a:solidFill>
              <a:effectLst/>
              <a:uLnTx/>
              <a:uFillTx/>
              <a:latin typeface="Calibri"/>
              <a:ea typeface="+mj-ea"/>
            </a:endParaRPr>
          </a:p>
        </p:txBody>
      </p:sp>
      <p:grpSp>
        <p:nvGrpSpPr>
          <p:cNvPr id="255" name="Group 254"/>
          <p:cNvGrpSpPr/>
          <p:nvPr/>
        </p:nvGrpSpPr>
        <p:grpSpPr>
          <a:xfrm>
            <a:off x="5342522" y="3203120"/>
            <a:ext cx="1403405" cy="652810"/>
            <a:chOff x="414899" y="598775"/>
            <a:chExt cx="3802953" cy="2284988"/>
          </a:xfrm>
        </p:grpSpPr>
        <p:sp>
          <p:nvSpPr>
            <p:cNvPr id="256" name="Freeform 255"/>
            <p:cNvSpPr/>
            <p:nvPr/>
          </p:nvSpPr>
          <p:spPr>
            <a:xfrm rot="20380710">
              <a:off x="2065204" y="827923"/>
              <a:ext cx="2152648" cy="958365"/>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7" name="Freeform 256"/>
            <p:cNvSpPr/>
            <p:nvPr/>
          </p:nvSpPr>
          <p:spPr>
            <a:xfrm rot="9579238">
              <a:off x="414899" y="1695434"/>
              <a:ext cx="2152648" cy="958852"/>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Rectangle 257"/>
            <p:cNvSpPr/>
            <p:nvPr/>
          </p:nvSpPr>
          <p:spPr>
            <a:xfrm rot="10959238">
              <a:off x="556527" y="188656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9" name="Rectangle 258"/>
            <p:cNvSpPr/>
            <p:nvPr/>
          </p:nvSpPr>
          <p:spPr>
            <a:xfrm rot="10659238">
              <a:off x="710592" y="18820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0" name="Rectangle 259"/>
            <p:cNvSpPr/>
            <p:nvPr/>
          </p:nvSpPr>
          <p:spPr>
            <a:xfrm rot="10419238">
              <a:off x="870285" y="1860604"/>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Rectangle 260"/>
            <p:cNvSpPr/>
            <p:nvPr/>
          </p:nvSpPr>
          <p:spPr>
            <a:xfrm rot="10179238">
              <a:off x="1036199" y="1830598"/>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2" name="Rectangle 261"/>
            <p:cNvSpPr/>
            <p:nvPr/>
          </p:nvSpPr>
          <p:spPr>
            <a:xfrm rot="9999238">
              <a:off x="1199595" y="17994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3" name="Rectangle 262"/>
            <p:cNvSpPr/>
            <p:nvPr/>
          </p:nvSpPr>
          <p:spPr>
            <a:xfrm rot="9759238">
              <a:off x="1365536" y="1749109"/>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4" name="Group 263"/>
            <p:cNvGrpSpPr/>
            <p:nvPr/>
          </p:nvGrpSpPr>
          <p:grpSpPr>
            <a:xfrm rot="9579238">
              <a:off x="1464624" y="1385751"/>
              <a:ext cx="954556" cy="1160099"/>
              <a:chOff x="1329350" y="1564294"/>
              <a:chExt cx="954558" cy="1160098"/>
            </a:xfrm>
          </p:grpSpPr>
          <p:sp>
            <p:nvSpPr>
              <p:cNvPr id="276" name="Rectangle 275"/>
              <p:cNvSpPr/>
              <p:nvPr/>
            </p:nvSpPr>
            <p:spPr>
              <a:xfrm rot="9600000" flipH="1">
                <a:off x="1329350" y="1727192"/>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7" name="Rectangle 276"/>
              <p:cNvSpPr/>
              <p:nvPr/>
            </p:nvSpPr>
            <p:spPr>
              <a:xfrm>
                <a:off x="2182323" y="1564294"/>
                <a:ext cx="101585" cy="99661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8" name="Rectangle 277"/>
              <p:cNvSpPr/>
              <p:nvPr/>
            </p:nvSpPr>
            <p:spPr>
              <a:xfrm rot="21360000">
                <a:off x="2017248" y="15642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9" name="Rectangle 278"/>
              <p:cNvSpPr/>
              <p:nvPr/>
            </p:nvSpPr>
            <p:spPr>
              <a:xfrm rot="20700000">
                <a:off x="1488671" y="16658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0" name="Rectangle 279"/>
              <p:cNvSpPr/>
              <p:nvPr/>
            </p:nvSpPr>
            <p:spPr>
              <a:xfrm rot="21000000">
                <a:off x="1657368" y="1615056"/>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1" name="Rectangle 280"/>
              <p:cNvSpPr/>
              <p:nvPr/>
            </p:nvSpPr>
            <p:spPr>
              <a:xfrm rot="21180000">
                <a:off x="1837369" y="1584441"/>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65" name="Rectangle 264"/>
            <p:cNvSpPr/>
            <p:nvPr/>
          </p:nvSpPr>
          <p:spPr>
            <a:xfrm rot="160710">
              <a:off x="3975495" y="59877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6" name="Rectangle 265"/>
            <p:cNvSpPr/>
            <p:nvPr/>
          </p:nvSpPr>
          <p:spPr>
            <a:xfrm rot="21460710">
              <a:off x="3821438" y="603254"/>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7" name="Rectangle 266"/>
            <p:cNvSpPr/>
            <p:nvPr/>
          </p:nvSpPr>
          <p:spPr>
            <a:xfrm rot="21220710">
              <a:off x="3661745" y="62464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8" name="Rectangle 267"/>
            <p:cNvSpPr/>
            <p:nvPr/>
          </p:nvSpPr>
          <p:spPr>
            <a:xfrm rot="20980710">
              <a:off x="3495820" y="65459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9" name="Rectangle 268"/>
            <p:cNvSpPr/>
            <p:nvPr/>
          </p:nvSpPr>
          <p:spPr>
            <a:xfrm rot="20800710">
              <a:off x="3332416" y="685692"/>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0" name="Rectangle 269"/>
            <p:cNvSpPr/>
            <p:nvPr/>
          </p:nvSpPr>
          <p:spPr>
            <a:xfrm rot="20560710">
              <a:off x="3166459" y="73595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1" name="Rectangle 270"/>
            <p:cNvSpPr/>
            <p:nvPr/>
          </p:nvSpPr>
          <p:spPr>
            <a:xfrm rot="20380710">
              <a:off x="3011529" y="793164"/>
              <a:ext cx="101586" cy="99611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2" name="Rectangle 271"/>
            <p:cNvSpPr/>
            <p:nvPr/>
          </p:nvSpPr>
          <p:spPr>
            <a:xfrm rot="20140710">
              <a:off x="2856851" y="8506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3" name="Rectangle 272"/>
            <p:cNvSpPr/>
            <p:nvPr/>
          </p:nvSpPr>
          <p:spPr>
            <a:xfrm rot="19480710">
              <a:off x="2396438" y="11294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4" name="Rectangle 273"/>
            <p:cNvSpPr/>
            <p:nvPr/>
          </p:nvSpPr>
          <p:spPr>
            <a:xfrm rot="19780710">
              <a:off x="2536982" y="1023169"/>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5" name="Rectangle 274"/>
            <p:cNvSpPr/>
            <p:nvPr/>
          </p:nvSpPr>
          <p:spPr>
            <a:xfrm rot="19960710">
              <a:off x="2695163" y="93196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Freeform 13"/>
          <p:cNvSpPr>
            <a:spLocks/>
          </p:cNvSpPr>
          <p:nvPr/>
        </p:nvSpPr>
        <p:spPr bwMode="auto">
          <a:xfrm>
            <a:off x="736925" y="3977590"/>
            <a:ext cx="4714293" cy="690091"/>
          </a:xfrm>
          <a:custGeom>
            <a:avLst/>
            <a:gdLst>
              <a:gd name="T0" fmla="*/ 0 w 6224"/>
              <a:gd name="T1" fmla="*/ 0 h 3222"/>
              <a:gd name="T2" fmla="*/ 6224 w 6224"/>
              <a:gd name="T3" fmla="*/ 0 h 3222"/>
              <a:gd name="T4" fmla="*/ 5872 w 6224"/>
              <a:gd name="T5" fmla="*/ 3222 h 3222"/>
              <a:gd name="T6" fmla="*/ 340 w 6224"/>
              <a:gd name="T7" fmla="*/ 3222 h 3222"/>
              <a:gd name="T8" fmla="*/ 0 w 6224"/>
              <a:gd name="T9" fmla="*/ 0 h 3222"/>
              <a:gd name="connsiteX0" fmla="*/ 0 w 10000"/>
              <a:gd name="connsiteY0" fmla="*/ 0 h 10253"/>
              <a:gd name="connsiteX1" fmla="*/ 10000 w 10000"/>
              <a:gd name="connsiteY1" fmla="*/ 0 h 10253"/>
              <a:gd name="connsiteX2" fmla="*/ 9883 w 10000"/>
              <a:gd name="connsiteY2" fmla="*/ 10253 h 10253"/>
              <a:gd name="connsiteX3" fmla="*/ 546 w 10000"/>
              <a:gd name="connsiteY3" fmla="*/ 10000 h 10253"/>
              <a:gd name="connsiteX4" fmla="*/ 0 w 10000"/>
              <a:gd name="connsiteY4" fmla="*/ 0 h 10253"/>
              <a:gd name="connsiteX0" fmla="*/ 0 w 10000"/>
              <a:gd name="connsiteY0" fmla="*/ 0 h 11012"/>
              <a:gd name="connsiteX1" fmla="*/ 10000 w 10000"/>
              <a:gd name="connsiteY1" fmla="*/ 0 h 11012"/>
              <a:gd name="connsiteX2" fmla="*/ 9883 w 10000"/>
              <a:gd name="connsiteY2" fmla="*/ 10253 h 11012"/>
              <a:gd name="connsiteX3" fmla="*/ 74 w 10000"/>
              <a:gd name="connsiteY3" fmla="*/ 11012 h 11012"/>
              <a:gd name="connsiteX4" fmla="*/ 0 w 10000"/>
              <a:gd name="connsiteY4" fmla="*/ 0 h 11012"/>
              <a:gd name="connsiteX0" fmla="*/ 0 w 10000"/>
              <a:gd name="connsiteY0" fmla="*/ 0 h 32663"/>
              <a:gd name="connsiteX1" fmla="*/ 10000 w 10000"/>
              <a:gd name="connsiteY1" fmla="*/ 0 h 32663"/>
              <a:gd name="connsiteX2" fmla="*/ 9883 w 10000"/>
              <a:gd name="connsiteY2" fmla="*/ 10253 h 32663"/>
              <a:gd name="connsiteX3" fmla="*/ 188 w 10000"/>
              <a:gd name="connsiteY3" fmla="*/ 32663 h 32663"/>
              <a:gd name="connsiteX4" fmla="*/ 0 w 10000"/>
              <a:gd name="connsiteY4" fmla="*/ 0 h 32663"/>
              <a:gd name="connsiteX0" fmla="*/ 0 w 10000"/>
              <a:gd name="connsiteY0" fmla="*/ 0 h 33476"/>
              <a:gd name="connsiteX1" fmla="*/ 10000 w 10000"/>
              <a:gd name="connsiteY1" fmla="*/ 0 h 33476"/>
              <a:gd name="connsiteX2" fmla="*/ 9753 w 10000"/>
              <a:gd name="connsiteY2" fmla="*/ 33476 h 33476"/>
              <a:gd name="connsiteX3" fmla="*/ 188 w 10000"/>
              <a:gd name="connsiteY3" fmla="*/ 32663 h 33476"/>
              <a:gd name="connsiteX4" fmla="*/ 0 w 10000"/>
              <a:gd name="connsiteY4" fmla="*/ 0 h 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3476">
                <a:moveTo>
                  <a:pt x="0" y="0"/>
                </a:moveTo>
                <a:lnTo>
                  <a:pt x="10000" y="0"/>
                </a:lnTo>
                <a:cubicBezTo>
                  <a:pt x="9918" y="11159"/>
                  <a:pt x="9835" y="22317"/>
                  <a:pt x="9753" y="33476"/>
                </a:cubicBezTo>
                <a:lnTo>
                  <a:pt x="188" y="32663"/>
                </a:lnTo>
                <a:cubicBezTo>
                  <a:pt x="163" y="28992"/>
                  <a:pt x="25" y="3671"/>
                  <a:pt x="0" y="0"/>
                </a:cubicBezTo>
                <a:close/>
              </a:path>
            </a:pathLst>
          </a:cu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a:spLocks noChangeArrowheads="1"/>
          </p:cNvSpPr>
          <p:nvPr/>
        </p:nvSpPr>
        <p:spPr bwMode="auto">
          <a:xfrm>
            <a:off x="669512" y="3919950"/>
            <a:ext cx="4852148" cy="104347"/>
          </a:xfrm>
          <a:prstGeom prst="rect">
            <a:avLst/>
          </a:prstGeom>
          <a:solidFill>
            <a:schemeClr val="accent1">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p:cNvGrpSpPr>
            <a:grpSpLocks/>
          </p:cNvGrpSpPr>
          <p:nvPr/>
        </p:nvGrpSpPr>
        <p:grpSpPr bwMode="auto">
          <a:xfrm>
            <a:off x="1439827" y="3609451"/>
            <a:ext cx="386294" cy="301484"/>
            <a:chOff x="4532" y="1978"/>
            <a:chExt cx="1901" cy="1547"/>
          </a:xfrm>
        </p:grpSpPr>
        <p:grpSp>
          <p:nvGrpSpPr>
            <p:cNvPr id="30" name="Group 29"/>
            <p:cNvGrpSpPr>
              <a:grpSpLocks/>
            </p:cNvGrpSpPr>
            <p:nvPr/>
          </p:nvGrpSpPr>
          <p:grpSpPr bwMode="auto">
            <a:xfrm>
              <a:off x="4652" y="1978"/>
              <a:ext cx="1708" cy="1227"/>
              <a:chOff x="2520" y="3504"/>
              <a:chExt cx="1463" cy="928"/>
            </a:xfrm>
          </p:grpSpPr>
          <p:sp>
            <p:nvSpPr>
              <p:cNvPr id="32" name="AutoShape 1556"/>
              <p:cNvSpPr>
                <a:spLocks noChangeArrowheads="1"/>
              </p:cNvSpPr>
              <p:nvPr/>
            </p:nvSpPr>
            <p:spPr bwMode="auto">
              <a:xfrm>
                <a:off x="2520" y="3504"/>
                <a:ext cx="1463" cy="781"/>
              </a:xfrm>
              <a:prstGeom prst="roundRect">
                <a:avLst>
                  <a:gd name="adj" fmla="val 16667"/>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AutoShape 1557"/>
              <p:cNvSpPr>
                <a:spLocks noChangeArrowheads="1"/>
              </p:cNvSpPr>
              <p:nvPr/>
            </p:nvSpPr>
            <p:spPr bwMode="auto">
              <a:xfrm>
                <a:off x="2655"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AutoShape 1558"/>
              <p:cNvSpPr>
                <a:spLocks noChangeArrowheads="1"/>
              </p:cNvSpPr>
              <p:nvPr/>
            </p:nvSpPr>
            <p:spPr bwMode="auto">
              <a:xfrm>
                <a:off x="3739"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AutoShape 1559"/>
              <p:cNvSpPr>
                <a:spLocks noChangeArrowheads="1"/>
              </p:cNvSpPr>
              <p:nvPr/>
            </p:nvSpPr>
            <p:spPr bwMode="auto">
              <a:xfrm>
                <a:off x="2853"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AutoShape 1560"/>
              <p:cNvSpPr>
                <a:spLocks noChangeArrowheads="1"/>
              </p:cNvSpPr>
              <p:nvPr/>
            </p:nvSpPr>
            <p:spPr bwMode="auto">
              <a:xfrm>
                <a:off x="3505"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AutoShape 1561"/>
              <p:cNvSpPr>
                <a:spLocks noChangeArrowheads="1"/>
              </p:cNvSpPr>
              <p:nvPr/>
            </p:nvSpPr>
            <p:spPr bwMode="auto">
              <a:xfrm>
                <a:off x="3093" y="3568"/>
                <a:ext cx="340" cy="652"/>
              </a:xfrm>
              <a:prstGeom prst="roundRect">
                <a:avLst>
                  <a:gd name="adj" fmla="val 16667"/>
                </a:avLst>
              </a:prstGeom>
              <a:solidFill>
                <a:schemeClr val="bg1">
                  <a:lumMod val="9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2625" y="4289"/>
                <a:ext cx="1227" cy="143"/>
              </a:xfrm>
              <a:prstGeom prst="rect">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1" name="Rectangle 30"/>
            <p:cNvSpPr>
              <a:spLocks noChangeArrowheads="1"/>
            </p:cNvSpPr>
            <p:nvPr/>
          </p:nvSpPr>
          <p:spPr bwMode="auto">
            <a:xfrm>
              <a:off x="4532" y="3210"/>
              <a:ext cx="1901" cy="31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5"/>
          <p:cNvGrpSpPr/>
          <p:nvPr/>
        </p:nvGrpSpPr>
        <p:grpSpPr>
          <a:xfrm>
            <a:off x="1264614" y="3203951"/>
            <a:ext cx="1078572" cy="381285"/>
            <a:chOff x="472959" y="2504216"/>
            <a:chExt cx="1078572" cy="381285"/>
          </a:xfrm>
        </p:grpSpPr>
        <p:grpSp>
          <p:nvGrpSpPr>
            <p:cNvPr id="71" name="Group 70"/>
            <p:cNvGrpSpPr>
              <a:grpSpLocks/>
            </p:cNvGrpSpPr>
            <p:nvPr/>
          </p:nvGrpSpPr>
          <p:grpSpPr bwMode="auto">
            <a:xfrm>
              <a:off x="472959" y="2520687"/>
              <a:ext cx="983973" cy="364814"/>
              <a:chOff x="0" y="700"/>
              <a:chExt cx="1836" cy="731"/>
            </a:xfrm>
          </p:grpSpPr>
          <p:sp>
            <p:nvSpPr>
              <p:cNvPr id="111" name="Rectangle 110"/>
              <p:cNvSpPr>
                <a:spLocks noChangeArrowheads="1"/>
              </p:cNvSpPr>
              <p:nvPr/>
            </p:nvSpPr>
            <p:spPr bwMode="auto">
              <a:xfrm>
                <a:off x="1496" y="700"/>
                <a:ext cx="340" cy="624"/>
              </a:xfrm>
              <a:prstGeom prst="rect">
                <a:avLst/>
              </a:prstGeom>
              <a:gradFill flip="none" rotWithShape="1">
                <a:gsLst>
                  <a:gs pos="3000">
                    <a:srgbClr val="B1B1B1"/>
                  </a:gs>
                  <a:gs pos="50000">
                    <a:schemeClr val="bg1">
                      <a:lumMod val="95000"/>
                      <a:lumOff val="0"/>
                    </a:schemeClr>
                  </a:gs>
                  <a:gs pos="100000">
                    <a:schemeClr val="bg1">
                      <a:lumMod val="95000"/>
                      <a:lumOff val="0"/>
                      <a:gamma/>
                      <a:shade val="46275"/>
                      <a:invGamma/>
                    </a:schemeClr>
                  </a:gs>
                </a:gsLst>
                <a:lin ang="5400000" scaled="0"/>
                <a:tileRect/>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Freeform 111"/>
              <p:cNvSpPr>
                <a:spLocks/>
              </p:cNvSpPr>
              <p:nvPr/>
            </p:nvSpPr>
            <p:spPr bwMode="auto">
              <a:xfrm>
                <a:off x="56" y="739"/>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Freeform 112"/>
              <p:cNvSpPr>
                <a:spLocks/>
              </p:cNvSpPr>
              <p:nvPr/>
            </p:nvSpPr>
            <p:spPr bwMode="auto">
              <a:xfrm>
                <a:off x="48" y="1285"/>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Freeform 113"/>
              <p:cNvSpPr>
                <a:spLocks/>
              </p:cNvSpPr>
              <p:nvPr/>
            </p:nvSpPr>
            <p:spPr bwMode="auto">
              <a:xfrm>
                <a:off x="0" y="739"/>
                <a:ext cx="1496" cy="692"/>
              </a:xfrm>
              <a:custGeom>
                <a:avLst/>
                <a:gdLst>
                  <a:gd name="T0" fmla="*/ 1496 w 1496"/>
                  <a:gd name="T1" fmla="*/ 0 h 692"/>
                  <a:gd name="T2" fmla="*/ 1185 w 1496"/>
                  <a:gd name="T3" fmla="*/ 0 h 692"/>
                  <a:gd name="T4" fmla="*/ 1009 w 1496"/>
                  <a:gd name="T5" fmla="*/ 15 h 692"/>
                  <a:gd name="T6" fmla="*/ 866 w 1496"/>
                  <a:gd name="T7" fmla="*/ 24 h 692"/>
                  <a:gd name="T8" fmla="*/ 581 w 1496"/>
                  <a:gd name="T9" fmla="*/ 56 h 692"/>
                  <a:gd name="T10" fmla="*/ 293 w 1496"/>
                  <a:gd name="T11" fmla="*/ 101 h 692"/>
                  <a:gd name="T12" fmla="*/ 64 w 1496"/>
                  <a:gd name="T13" fmla="*/ 139 h 692"/>
                  <a:gd name="T14" fmla="*/ 0 w 1496"/>
                  <a:gd name="T15" fmla="*/ 311 h 692"/>
                  <a:gd name="T16" fmla="*/ 23 w 1496"/>
                  <a:gd name="T17" fmla="*/ 517 h 692"/>
                  <a:gd name="T18" fmla="*/ 48 w 1496"/>
                  <a:gd name="T19" fmla="*/ 692 h 692"/>
                  <a:gd name="T20" fmla="*/ 203 w 1496"/>
                  <a:gd name="T21" fmla="*/ 660 h 692"/>
                  <a:gd name="T22" fmla="*/ 353 w 1496"/>
                  <a:gd name="T23" fmla="*/ 634 h 692"/>
                  <a:gd name="T24" fmla="*/ 533 w 1496"/>
                  <a:gd name="T25" fmla="*/ 608 h 692"/>
                  <a:gd name="T26" fmla="*/ 739 w 1496"/>
                  <a:gd name="T27" fmla="*/ 585 h 692"/>
                  <a:gd name="T28" fmla="*/ 859 w 1496"/>
                  <a:gd name="T29" fmla="*/ 566 h 692"/>
                  <a:gd name="T30" fmla="*/ 1028 w 1496"/>
                  <a:gd name="T31" fmla="*/ 559 h 692"/>
                  <a:gd name="T32" fmla="*/ 1174 w 1496"/>
                  <a:gd name="T33" fmla="*/ 546 h 692"/>
                  <a:gd name="T34" fmla="*/ 1361 w 1496"/>
                  <a:gd name="T35" fmla="*/ 546 h 692"/>
                  <a:gd name="T36" fmla="*/ 1496 w 1496"/>
                  <a:gd name="T37" fmla="*/ 546 h 692"/>
                  <a:gd name="T38" fmla="*/ 1496 w 1496"/>
                  <a:gd name="T3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6" h="692">
                    <a:moveTo>
                      <a:pt x="1496" y="0"/>
                    </a:moveTo>
                    <a:lnTo>
                      <a:pt x="1185" y="0"/>
                    </a:lnTo>
                    <a:lnTo>
                      <a:pt x="1009" y="15"/>
                    </a:lnTo>
                    <a:lnTo>
                      <a:pt x="866" y="24"/>
                    </a:lnTo>
                    <a:lnTo>
                      <a:pt x="581" y="56"/>
                    </a:lnTo>
                    <a:lnTo>
                      <a:pt x="293" y="101"/>
                    </a:lnTo>
                    <a:lnTo>
                      <a:pt x="64" y="139"/>
                    </a:lnTo>
                    <a:lnTo>
                      <a:pt x="0" y="311"/>
                    </a:lnTo>
                    <a:lnTo>
                      <a:pt x="23" y="517"/>
                    </a:lnTo>
                    <a:lnTo>
                      <a:pt x="48" y="692"/>
                    </a:lnTo>
                    <a:lnTo>
                      <a:pt x="203" y="660"/>
                    </a:lnTo>
                    <a:lnTo>
                      <a:pt x="353" y="634"/>
                    </a:lnTo>
                    <a:lnTo>
                      <a:pt x="533" y="608"/>
                    </a:lnTo>
                    <a:lnTo>
                      <a:pt x="739" y="585"/>
                    </a:lnTo>
                    <a:lnTo>
                      <a:pt x="859" y="566"/>
                    </a:lnTo>
                    <a:lnTo>
                      <a:pt x="1028" y="559"/>
                    </a:lnTo>
                    <a:lnTo>
                      <a:pt x="1174" y="546"/>
                    </a:lnTo>
                    <a:lnTo>
                      <a:pt x="1361" y="546"/>
                    </a:lnTo>
                    <a:lnTo>
                      <a:pt x="1496" y="546"/>
                    </a:lnTo>
                    <a:lnTo>
                      <a:pt x="1496" y="0"/>
                    </a:lnTo>
                    <a:close/>
                  </a:path>
                </a:pathLst>
              </a:custGeom>
              <a:gradFill rotWithShape="1">
                <a:gsLst>
                  <a:gs pos="0">
                    <a:schemeClr val="tx1">
                      <a:lumMod val="100000"/>
                      <a:lumOff val="0"/>
                    </a:schemeClr>
                  </a:gs>
                  <a:gs pos="50000">
                    <a:schemeClr val="tx1">
                      <a:lumMod val="100000"/>
                      <a:lumOff val="0"/>
                      <a:gamma/>
                      <a:tint val="54902"/>
                      <a:invGamma/>
                    </a:schemeClr>
                  </a:gs>
                  <a:gs pos="100000">
                    <a:schemeClr val="tx1">
                      <a:lumMod val="100000"/>
                      <a:lumOff val="0"/>
                    </a:scheme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3" name="Group 82"/>
            <p:cNvGrpSpPr>
              <a:grpSpLocks/>
            </p:cNvGrpSpPr>
            <p:nvPr/>
          </p:nvGrpSpPr>
          <p:grpSpPr bwMode="auto">
            <a:xfrm rot="5400000">
              <a:off x="1334687" y="2626736"/>
              <a:ext cx="339363" cy="94324"/>
              <a:chOff x="1586" y="918"/>
              <a:chExt cx="680" cy="176"/>
            </a:xfrm>
          </p:grpSpPr>
          <p:grpSp>
            <p:nvGrpSpPr>
              <p:cNvPr id="90" name="Group 89"/>
              <p:cNvGrpSpPr>
                <a:grpSpLocks/>
              </p:cNvGrpSpPr>
              <p:nvPr/>
            </p:nvGrpSpPr>
            <p:grpSpPr bwMode="auto">
              <a:xfrm rot="5400000">
                <a:off x="1869" y="635"/>
                <a:ext cx="113" cy="680"/>
                <a:chOff x="1869" y="635"/>
                <a:chExt cx="143" cy="680"/>
              </a:xfrm>
            </p:grpSpPr>
            <p:sp>
              <p:nvSpPr>
                <p:cNvPr id="92" name="Rectangle 91"/>
                <p:cNvSpPr>
                  <a:spLocks noChangeArrowheads="1"/>
                </p:cNvSpPr>
                <p:nvPr/>
              </p:nvSpPr>
              <p:spPr bwMode="auto">
                <a:xfrm>
                  <a:off x="1869" y="635"/>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AutoShape 1550"/>
                <p:cNvSpPr>
                  <a:spLocks noChangeArrowheads="1"/>
                </p:cNvSpPr>
                <p:nvPr/>
              </p:nvSpPr>
              <p:spPr bwMode="auto">
                <a:xfrm>
                  <a:off x="1869" y="818"/>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AutoShape 1551"/>
                <p:cNvSpPr>
                  <a:spLocks noChangeArrowheads="1"/>
                </p:cNvSpPr>
                <p:nvPr/>
              </p:nvSpPr>
              <p:spPr bwMode="auto">
                <a:xfrm>
                  <a:off x="1869" y="637"/>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AutoShape 1552"/>
                <p:cNvSpPr>
                  <a:spLocks noChangeArrowheads="1"/>
                </p:cNvSpPr>
                <p:nvPr/>
              </p:nvSpPr>
              <p:spPr bwMode="auto">
                <a:xfrm>
                  <a:off x="1869" y="1169"/>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1" name="Rectangle 90"/>
              <p:cNvSpPr>
                <a:spLocks noChangeArrowheads="1"/>
              </p:cNvSpPr>
              <p:nvPr/>
            </p:nvSpPr>
            <p:spPr bwMode="auto">
              <a:xfrm>
                <a:off x="1644" y="1037"/>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22" name="Group 21"/>
          <p:cNvGrpSpPr>
            <a:grpSpLocks/>
          </p:cNvGrpSpPr>
          <p:nvPr/>
        </p:nvGrpSpPr>
        <p:grpSpPr bwMode="auto">
          <a:xfrm>
            <a:off x="1156232" y="4096689"/>
            <a:ext cx="268213" cy="786857"/>
            <a:chOff x="7435" y="1496"/>
            <a:chExt cx="340" cy="1134"/>
          </a:xfrm>
        </p:grpSpPr>
        <p:grpSp>
          <p:nvGrpSpPr>
            <p:cNvPr id="23" name="Group 22"/>
            <p:cNvGrpSpPr>
              <a:grpSpLocks/>
            </p:cNvGrpSpPr>
            <p:nvPr/>
          </p:nvGrpSpPr>
          <p:grpSpPr bwMode="auto">
            <a:xfrm>
              <a:off x="7435" y="1496"/>
              <a:ext cx="340" cy="1134"/>
              <a:chOff x="6871" y="779"/>
              <a:chExt cx="624" cy="1814"/>
            </a:xfrm>
          </p:grpSpPr>
          <p:sp>
            <p:nvSpPr>
              <p:cNvPr id="25" name="AutoShape 1566"/>
              <p:cNvSpPr>
                <a:spLocks noChangeArrowheads="1"/>
              </p:cNvSpPr>
              <p:nvPr/>
            </p:nvSpPr>
            <p:spPr bwMode="auto">
              <a:xfrm>
                <a:off x="6871" y="779"/>
                <a:ext cx="624" cy="1814"/>
              </a:xfrm>
              <a:prstGeom prst="roundRect">
                <a:avLst>
                  <a:gd name="adj" fmla="val 16667"/>
                </a:avLst>
              </a:prstGeom>
              <a:solidFill>
                <a:schemeClr val="bg1">
                  <a:lumMod val="85000"/>
                  <a:lumOff val="0"/>
                </a:schemeClr>
              </a:solidFill>
              <a:ln w="9525">
                <a:solidFill>
                  <a:schemeClr val="tx1">
                    <a:lumMod val="100000"/>
                    <a:lumOff val="0"/>
                  </a:schemeClr>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p:cNvSpPr>
                <a:spLocks noChangeArrowheads="1"/>
              </p:cNvSpPr>
              <p:nvPr/>
            </p:nvSpPr>
            <p:spPr bwMode="auto">
              <a:xfrm>
                <a:off x="7046" y="1066"/>
                <a:ext cx="297" cy="12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a:spLocks noChangeArrowheads="1"/>
              </p:cNvSpPr>
              <p:nvPr/>
            </p:nvSpPr>
            <p:spPr bwMode="auto">
              <a:xfrm>
                <a:off x="7066" y="1265"/>
                <a:ext cx="255" cy="1017"/>
              </a:xfrm>
              <a:prstGeom prst="rect">
                <a:avLst/>
              </a:prstGeom>
              <a:solidFill>
                <a:srgbClr val="FFC000"/>
              </a:solidFill>
              <a:ln w="9525">
                <a:solidFill>
                  <a:srgbClr val="FFC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val 27"/>
              <p:cNvSpPr>
                <a:spLocks noChangeArrowheads="1"/>
              </p:cNvSpPr>
              <p:nvPr/>
            </p:nvSpPr>
            <p:spPr bwMode="auto">
              <a:xfrm>
                <a:off x="7111" y="833"/>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rrowheads="1"/>
              </p:cNvSpPr>
              <p:nvPr/>
            </p:nvSpPr>
            <p:spPr bwMode="auto">
              <a:xfrm>
                <a:off x="7111" y="2358"/>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4" name="Rectangle 23"/>
            <p:cNvSpPr>
              <a:spLocks noChangeArrowheads="1"/>
            </p:cNvSpPr>
            <p:nvPr/>
          </p:nvSpPr>
          <p:spPr bwMode="auto">
            <a:xfrm>
              <a:off x="7541" y="1675"/>
              <a:ext cx="143" cy="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4"/>
          <p:cNvGrpSpPr>
            <a:grpSpLocks noChangeAspect="1"/>
          </p:cNvGrpSpPr>
          <p:nvPr/>
        </p:nvGrpSpPr>
        <p:grpSpPr>
          <a:xfrm>
            <a:off x="6669365" y="914336"/>
            <a:ext cx="1930424" cy="2698842"/>
            <a:chOff x="5366433" y="882563"/>
            <a:chExt cx="2000243" cy="2235096"/>
          </a:xfrm>
        </p:grpSpPr>
        <p:sp>
          <p:nvSpPr>
            <p:cNvPr id="161" name="Rectangle 160"/>
            <p:cNvSpPr/>
            <p:nvPr/>
          </p:nvSpPr>
          <p:spPr>
            <a:xfrm>
              <a:off x="5366433" y="882563"/>
              <a:ext cx="2000243" cy="223509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Rounded Rectangle 161"/>
            <p:cNvSpPr/>
            <p:nvPr/>
          </p:nvSpPr>
          <p:spPr>
            <a:xfrm>
              <a:off x="7080927" y="1777872"/>
              <a:ext cx="177799" cy="374632"/>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Oval 162"/>
            <p:cNvSpPr/>
            <p:nvPr/>
          </p:nvSpPr>
          <p:spPr>
            <a:xfrm>
              <a:off x="7119024" y="1898517"/>
              <a:ext cx="108000" cy="92135"/>
            </a:xfrm>
            <a:prstGeom prst="ellipse">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p:cNvSpPr/>
            <p:nvPr/>
          </p:nvSpPr>
          <p:spPr>
            <a:xfrm>
              <a:off x="6744533" y="1276240"/>
              <a:ext cx="144000" cy="122846"/>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p:cNvSpPr/>
            <p:nvPr/>
          </p:nvSpPr>
          <p:spPr>
            <a:xfrm>
              <a:off x="6956153" y="1276243"/>
              <a:ext cx="143510" cy="122846"/>
            </a:xfrm>
            <a:prstGeom prst="ellipse">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DE33B634-2B0B-4D51-AE77-D65716894B5D}"/>
              </a:ext>
            </a:extLst>
          </p:cNvPr>
          <p:cNvSpPr txBox="1"/>
          <p:nvPr/>
        </p:nvSpPr>
        <p:spPr>
          <a:xfrm>
            <a:off x="2576480" y="2871114"/>
            <a:ext cx="685203" cy="307777"/>
          </a:xfrm>
          <a:prstGeom prst="rect">
            <a:avLst/>
          </a:prstGeom>
          <a:noFill/>
        </p:spPr>
        <p:txBody>
          <a:bodyPr wrap="square" rtlCol="0">
            <a:spAutoFit/>
          </a:bodyPr>
          <a:lstStyle/>
          <a:p>
            <a:r>
              <a:rPr lang="en-GB" sz="1400" dirty="0"/>
              <a:t>D     C           </a:t>
            </a:r>
          </a:p>
        </p:txBody>
      </p:sp>
      <p:sp>
        <p:nvSpPr>
          <p:cNvPr id="188" name="TextBox 187">
            <a:extLst>
              <a:ext uri="{FF2B5EF4-FFF2-40B4-BE49-F238E27FC236}">
                <a16:creationId xmlns:a16="http://schemas.microsoft.com/office/drawing/2014/main" id="{00687F07-FCED-4C8C-BEDE-30635A7D8625}"/>
              </a:ext>
            </a:extLst>
          </p:cNvPr>
          <p:cNvSpPr txBox="1"/>
          <p:nvPr/>
        </p:nvSpPr>
        <p:spPr>
          <a:xfrm>
            <a:off x="4232727" y="4313797"/>
            <a:ext cx="1051267" cy="369332"/>
          </a:xfrm>
          <a:prstGeom prst="rect">
            <a:avLst/>
          </a:prstGeom>
          <a:noFill/>
        </p:spPr>
        <p:txBody>
          <a:bodyPr wrap="square" rtlCol="0">
            <a:spAutoFit/>
          </a:bodyPr>
          <a:lstStyle/>
          <a:p>
            <a:r>
              <a:rPr lang="en-GB" dirty="0"/>
              <a:t>MOTOR</a:t>
            </a:r>
          </a:p>
        </p:txBody>
      </p:sp>
      <p:sp>
        <p:nvSpPr>
          <p:cNvPr id="189" name="Rectangle: Rounded Corners 188">
            <a:extLst>
              <a:ext uri="{FF2B5EF4-FFF2-40B4-BE49-F238E27FC236}">
                <a16:creationId xmlns:a16="http://schemas.microsoft.com/office/drawing/2014/main" id="{8594570A-97A0-4EB0-A740-C62B7E2D96BD}"/>
              </a:ext>
            </a:extLst>
          </p:cNvPr>
          <p:cNvSpPr/>
          <p:nvPr/>
        </p:nvSpPr>
        <p:spPr>
          <a:xfrm>
            <a:off x="7142205" y="3101821"/>
            <a:ext cx="317555" cy="457229"/>
          </a:xfrm>
          <a:prstGeom prst="round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TextBox 426">
            <a:extLst>
              <a:ext uri="{FF2B5EF4-FFF2-40B4-BE49-F238E27FC236}">
                <a16:creationId xmlns:a16="http://schemas.microsoft.com/office/drawing/2014/main" id="{DE82123D-8FD5-42D4-9E7A-4D89E6C676AC}"/>
              </a:ext>
            </a:extLst>
          </p:cNvPr>
          <p:cNvSpPr txBox="1"/>
          <p:nvPr/>
        </p:nvSpPr>
        <p:spPr>
          <a:xfrm>
            <a:off x="6939263" y="3535604"/>
            <a:ext cx="8175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Motor contactors</a:t>
            </a:r>
          </a:p>
        </p:txBody>
      </p:sp>
      <p:grpSp>
        <p:nvGrpSpPr>
          <p:cNvPr id="20" name="Group 19"/>
          <p:cNvGrpSpPr>
            <a:grpSpLocks/>
          </p:cNvGrpSpPr>
          <p:nvPr/>
        </p:nvGrpSpPr>
        <p:grpSpPr bwMode="auto">
          <a:xfrm>
            <a:off x="4460448" y="3444366"/>
            <a:ext cx="950585" cy="472302"/>
            <a:chOff x="7631" y="3950"/>
            <a:chExt cx="1255" cy="510"/>
          </a:xfrm>
        </p:grpSpPr>
        <p:sp>
          <p:nvSpPr>
            <p:cNvPr id="39" name="AutoShape 1455"/>
            <p:cNvSpPr>
              <a:spLocks noChangeArrowheads="1"/>
            </p:cNvSpPr>
            <p:nvPr/>
          </p:nvSpPr>
          <p:spPr bwMode="auto">
            <a:xfrm>
              <a:off x="7631" y="3950"/>
              <a:ext cx="1247" cy="510"/>
            </a:xfrm>
            <a:prstGeom prst="roundRect">
              <a:avLst>
                <a:gd name="adj" fmla="val 16667"/>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0" name="AutoShape 1456"/>
            <p:cNvCxnSpPr>
              <a:cxnSpLocks noChangeShapeType="1"/>
            </p:cNvCxnSpPr>
            <p:nvPr/>
          </p:nvCxnSpPr>
          <p:spPr bwMode="auto">
            <a:xfrm>
              <a:off x="7639" y="4050"/>
              <a:ext cx="124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87" name="Freeform: Shape 186">
            <a:extLst>
              <a:ext uri="{FF2B5EF4-FFF2-40B4-BE49-F238E27FC236}">
                <a16:creationId xmlns:a16="http://schemas.microsoft.com/office/drawing/2014/main" id="{A01972B8-3705-4C71-86B6-7D0F3B23F706}"/>
              </a:ext>
            </a:extLst>
          </p:cNvPr>
          <p:cNvSpPr/>
          <p:nvPr/>
        </p:nvSpPr>
        <p:spPr>
          <a:xfrm>
            <a:off x="4744995" y="3328086"/>
            <a:ext cx="2397210" cy="1046206"/>
          </a:xfrm>
          <a:custGeom>
            <a:avLst/>
            <a:gdLst>
              <a:gd name="connsiteX0" fmla="*/ 16475 w 2397210"/>
              <a:gd name="connsiteY0" fmla="*/ 1046206 h 1046206"/>
              <a:gd name="connsiteX1" fmla="*/ 0 w 2397210"/>
              <a:gd name="connsiteY1" fmla="*/ 683741 h 1046206"/>
              <a:gd name="connsiteX2" fmla="*/ 181232 w 2397210"/>
              <a:gd name="connsiteY2" fmla="*/ 469557 h 1046206"/>
              <a:gd name="connsiteX3" fmla="*/ 469556 w 2397210"/>
              <a:gd name="connsiteY3" fmla="*/ 387179 h 1046206"/>
              <a:gd name="connsiteX4" fmla="*/ 757881 w 2397210"/>
              <a:gd name="connsiteY4" fmla="*/ 378941 h 1046206"/>
              <a:gd name="connsiteX5" fmla="*/ 1046205 w 2397210"/>
              <a:gd name="connsiteY5" fmla="*/ 337752 h 1046206"/>
              <a:gd name="connsiteX6" fmla="*/ 1219200 w 2397210"/>
              <a:gd name="connsiteY6" fmla="*/ 247136 h 1046206"/>
              <a:gd name="connsiteX7" fmla="*/ 1359243 w 2397210"/>
              <a:gd name="connsiteY7" fmla="*/ 148282 h 1046206"/>
              <a:gd name="connsiteX8" fmla="*/ 1556951 w 2397210"/>
              <a:gd name="connsiteY8" fmla="*/ 49428 h 1046206"/>
              <a:gd name="connsiteX9" fmla="*/ 1738183 w 2397210"/>
              <a:gd name="connsiteY9" fmla="*/ 0 h 1046206"/>
              <a:gd name="connsiteX10" fmla="*/ 2018270 w 2397210"/>
              <a:gd name="connsiteY10" fmla="*/ 0 h 1046206"/>
              <a:gd name="connsiteX11" fmla="*/ 2397210 w 2397210"/>
              <a:gd name="connsiteY11" fmla="*/ 0 h 1046206"/>
              <a:gd name="connsiteX0" fmla="*/ 16475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 name="connsiteX0" fmla="*/ 8238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210" h="1046206">
                <a:moveTo>
                  <a:pt x="8238" y="1046206"/>
                </a:moveTo>
                <a:lnTo>
                  <a:pt x="0" y="683741"/>
                </a:lnTo>
                <a:cubicBezTo>
                  <a:pt x="30205" y="648044"/>
                  <a:pt x="27459" y="579395"/>
                  <a:pt x="57664" y="543698"/>
                </a:cubicBezTo>
                <a:lnTo>
                  <a:pt x="181232" y="469557"/>
                </a:lnTo>
                <a:lnTo>
                  <a:pt x="469556" y="387179"/>
                </a:lnTo>
                <a:lnTo>
                  <a:pt x="757881" y="378941"/>
                </a:lnTo>
                <a:lnTo>
                  <a:pt x="1046205" y="337752"/>
                </a:lnTo>
                <a:lnTo>
                  <a:pt x="1219200" y="247136"/>
                </a:lnTo>
                <a:lnTo>
                  <a:pt x="1359243" y="148282"/>
                </a:lnTo>
                <a:lnTo>
                  <a:pt x="1556951" y="49428"/>
                </a:lnTo>
                <a:lnTo>
                  <a:pt x="1738183" y="0"/>
                </a:lnTo>
                <a:lnTo>
                  <a:pt x="2018270" y="0"/>
                </a:lnTo>
                <a:lnTo>
                  <a:pt x="239721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8" name="TextBox 467">
            <a:extLst>
              <a:ext uri="{FF2B5EF4-FFF2-40B4-BE49-F238E27FC236}">
                <a16:creationId xmlns:a16="http://schemas.microsoft.com/office/drawing/2014/main" id="{B5B7D50B-2863-4E30-9FF4-D33659E3CDE4}"/>
              </a:ext>
            </a:extLst>
          </p:cNvPr>
          <p:cNvSpPr txBox="1"/>
          <p:nvPr/>
        </p:nvSpPr>
        <p:spPr>
          <a:xfrm>
            <a:off x="3623453" y="2721558"/>
            <a:ext cx="8175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Mains</a:t>
            </a:r>
          </a:p>
        </p:txBody>
      </p:sp>
      <p:sp>
        <p:nvSpPr>
          <p:cNvPr id="285" name="TextBox 284">
            <a:extLst>
              <a:ext uri="{FF2B5EF4-FFF2-40B4-BE49-F238E27FC236}">
                <a16:creationId xmlns:a16="http://schemas.microsoft.com/office/drawing/2014/main" id="{71210CCA-889F-4ECA-90A5-7B3534D00E98}"/>
              </a:ext>
            </a:extLst>
          </p:cNvPr>
          <p:cNvSpPr txBox="1"/>
          <p:nvPr/>
        </p:nvSpPr>
        <p:spPr>
          <a:xfrm>
            <a:off x="728261" y="943459"/>
            <a:ext cx="2980228" cy="13080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a:rPr>
              <a:t>Place the drive either in the existing controller cabinet or in a separate cabinet together with the line filter and AC reactor. Do the mains and motor connections </a:t>
            </a:r>
            <a:r>
              <a:rPr lang="en-GB" sz="900" dirty="0">
                <a:latin typeface="Calibri"/>
              </a:rPr>
              <a:t>(See page 12 &amp; 16 of EV4 User Manual).</a:t>
            </a:r>
            <a:endParaRPr kumimoji="0" lang="en-GB" sz="1400" b="0" i="0" strike="noStrike" kern="1200" cap="none" spc="0" normalizeH="0" baseline="0" dirty="0">
              <a:ln>
                <a:noFill/>
              </a:ln>
              <a:effectLst/>
              <a:uLnTx/>
              <a:uFillTx/>
              <a:latin typeface="Calibri"/>
            </a:endParaRPr>
          </a:p>
        </p:txBody>
      </p:sp>
      <p:sp>
        <p:nvSpPr>
          <p:cNvPr id="3" name="Slide Number Placeholder 2">
            <a:extLst>
              <a:ext uri="{FF2B5EF4-FFF2-40B4-BE49-F238E27FC236}">
                <a16:creationId xmlns:a16="http://schemas.microsoft.com/office/drawing/2014/main" id="{A23B1A86-2AF1-4A4F-9127-B4B9E1CFBB6E}"/>
              </a:ext>
            </a:extLst>
          </p:cNvPr>
          <p:cNvSpPr>
            <a:spLocks noGrp="1"/>
          </p:cNvSpPr>
          <p:nvPr>
            <p:ph type="sldNum" sz="quarter" idx="12"/>
          </p:nvPr>
        </p:nvSpPr>
        <p:spPr/>
        <p:txBody>
          <a:bodyPr/>
          <a:lstStyle/>
          <a:p>
            <a:fld id="{418D8610-C083-4EDD-9217-F811E5D92946}" type="slidenum">
              <a:rPr lang="de-DE" smtClean="0"/>
              <a:t>7</a:t>
            </a:fld>
            <a:endParaRPr lang="de-DE"/>
          </a:p>
        </p:txBody>
      </p:sp>
      <p:grpSp>
        <p:nvGrpSpPr>
          <p:cNvPr id="169" name="Group 128">
            <a:extLst>
              <a:ext uri="{FF2B5EF4-FFF2-40B4-BE49-F238E27FC236}">
                <a16:creationId xmlns:a16="http://schemas.microsoft.com/office/drawing/2014/main" id="{D2BBF56B-E1CE-483A-9E55-3DA79815C77B}"/>
              </a:ext>
            </a:extLst>
          </p:cNvPr>
          <p:cNvGrpSpPr/>
          <p:nvPr/>
        </p:nvGrpSpPr>
        <p:grpSpPr>
          <a:xfrm>
            <a:off x="6717350" y="1072383"/>
            <a:ext cx="1255535" cy="1730486"/>
            <a:chOff x="2728942" y="3078480"/>
            <a:chExt cx="1291590" cy="1757680"/>
          </a:xfrm>
        </p:grpSpPr>
        <p:pic>
          <p:nvPicPr>
            <p:cNvPr id="170" name="Picture 169" descr="YAS_L1000H.jpg">
              <a:extLst>
                <a:ext uri="{FF2B5EF4-FFF2-40B4-BE49-F238E27FC236}">
                  <a16:creationId xmlns:a16="http://schemas.microsoft.com/office/drawing/2014/main" id="{95B3A1C7-7031-4359-B1E3-E5353694470A}"/>
                </a:ext>
              </a:extLst>
            </p:cNvPr>
            <p:cNvPicPr>
              <a:picLocks noChangeAspect="1"/>
            </p:cNvPicPr>
            <p:nvPr/>
          </p:nvPicPr>
          <p:blipFill>
            <a:blip r:embed="rId4" cstate="print"/>
            <a:stretch>
              <a:fillRect/>
            </a:stretch>
          </p:blipFill>
          <p:spPr>
            <a:xfrm>
              <a:off x="2840837" y="3078480"/>
              <a:ext cx="1074929" cy="1757680"/>
            </a:xfrm>
            <a:prstGeom prst="rect">
              <a:avLst/>
            </a:prstGeom>
          </p:spPr>
        </p:pic>
        <p:sp>
          <p:nvSpPr>
            <p:cNvPr id="171" name="Text Box 24">
              <a:extLst>
                <a:ext uri="{FF2B5EF4-FFF2-40B4-BE49-F238E27FC236}">
                  <a16:creationId xmlns:a16="http://schemas.microsoft.com/office/drawing/2014/main" id="{9F47E259-66D7-4FA6-9F74-13A6B0374488}"/>
                </a:ext>
              </a:extLst>
            </p:cNvPr>
            <p:cNvSpPr txBox="1">
              <a:spLocks noChangeArrowheads="1"/>
            </p:cNvSpPr>
            <p:nvPr/>
          </p:nvSpPr>
          <p:spPr bwMode="auto">
            <a:xfrm>
              <a:off x="2728942" y="4133260"/>
              <a:ext cx="1291590" cy="40761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pPr>
              <a:r>
                <a:rPr lang="en-GB" sz="1050" dirty="0">
                  <a:latin typeface="Arial" pitchFamily="34" charset="0"/>
                  <a:cs typeface="Arial" pitchFamily="34" charset="0"/>
                </a:rPr>
                <a:t>YASKAWA</a:t>
              </a:r>
            </a:p>
            <a:p>
              <a:pPr algn="ctr" defTabSz="685800" fontAlgn="base">
                <a:spcBef>
                  <a:spcPct val="0"/>
                </a:spcBef>
              </a:pPr>
              <a:r>
                <a:rPr lang="en-GB" sz="1050" dirty="0">
                  <a:latin typeface="Arial" pitchFamily="34" charset="0"/>
                  <a:cs typeface="Arial" pitchFamily="34" charset="0"/>
                </a:rPr>
                <a:t>L1000H</a:t>
              </a:r>
            </a:p>
          </p:txBody>
        </p:sp>
      </p:grpSp>
      <p:sp>
        <p:nvSpPr>
          <p:cNvPr id="462" name="Freeform: Shape 461">
            <a:extLst>
              <a:ext uri="{FF2B5EF4-FFF2-40B4-BE49-F238E27FC236}">
                <a16:creationId xmlns:a16="http://schemas.microsoft.com/office/drawing/2014/main" id="{E1FB1D7C-FB72-4C89-AAF3-7B149C04B9B0}"/>
              </a:ext>
            </a:extLst>
          </p:cNvPr>
          <p:cNvSpPr/>
          <p:nvPr/>
        </p:nvSpPr>
        <p:spPr>
          <a:xfrm>
            <a:off x="7463481" y="2693773"/>
            <a:ext cx="189470" cy="642551"/>
          </a:xfrm>
          <a:custGeom>
            <a:avLst/>
            <a:gdLst>
              <a:gd name="connsiteX0" fmla="*/ 0 w 189470"/>
              <a:gd name="connsiteY0" fmla="*/ 642551 h 642551"/>
              <a:gd name="connsiteX1" fmla="*/ 189470 w 189470"/>
              <a:gd name="connsiteY1" fmla="*/ 642551 h 642551"/>
              <a:gd name="connsiteX2" fmla="*/ 172995 w 189470"/>
              <a:gd name="connsiteY2" fmla="*/ 0 h 642551"/>
            </a:gdLst>
            <a:ahLst/>
            <a:cxnLst>
              <a:cxn ang="0">
                <a:pos x="connsiteX0" y="connsiteY0"/>
              </a:cxn>
              <a:cxn ang="0">
                <a:pos x="connsiteX1" y="connsiteY1"/>
              </a:cxn>
              <a:cxn ang="0">
                <a:pos x="connsiteX2" y="connsiteY2"/>
              </a:cxn>
            </a:cxnLst>
            <a:rect l="l" t="t" r="r" b="b"/>
            <a:pathLst>
              <a:path w="189470" h="642551">
                <a:moveTo>
                  <a:pt x="0" y="642551"/>
                </a:moveTo>
                <a:lnTo>
                  <a:pt x="189470" y="642551"/>
                </a:lnTo>
                <a:lnTo>
                  <a:pt x="172995"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cxnSp>
        <p:nvCxnSpPr>
          <p:cNvPr id="465" name="Connector: Elbow 464">
            <a:extLst>
              <a:ext uri="{FF2B5EF4-FFF2-40B4-BE49-F238E27FC236}">
                <a16:creationId xmlns:a16="http://schemas.microsoft.com/office/drawing/2014/main" id="{6BBFA757-3E1A-4697-956C-FCB8A15F21B7}"/>
              </a:ext>
            </a:extLst>
          </p:cNvPr>
          <p:cNvCxnSpPr>
            <a:cxnSpLocks/>
          </p:cNvCxnSpPr>
          <p:nvPr/>
        </p:nvCxnSpPr>
        <p:spPr>
          <a:xfrm rot="10800000" flipV="1">
            <a:off x="3969123" y="2719416"/>
            <a:ext cx="3018015" cy="228571"/>
          </a:xfrm>
          <a:prstGeom prst="bentConnector3">
            <a:avLst>
              <a:gd name="adj1" fmla="val -770"/>
            </a:avLst>
          </a:prstGeom>
          <a:ln w="38100"/>
        </p:spPr>
        <p:style>
          <a:lnRef idx="1">
            <a:schemeClr val="dk1"/>
          </a:lnRef>
          <a:fillRef idx="0">
            <a:schemeClr val="dk1"/>
          </a:fillRef>
          <a:effectRef idx="0">
            <a:schemeClr val="dk1"/>
          </a:effectRef>
          <a:fontRef idx="minor">
            <a:schemeClr val="tx1"/>
          </a:fontRef>
        </p:style>
      </p:cxnSp>
      <p:pic>
        <p:nvPicPr>
          <p:cNvPr id="166" name="Picture 165">
            <a:extLst>
              <a:ext uri="{FF2B5EF4-FFF2-40B4-BE49-F238E27FC236}">
                <a16:creationId xmlns:a16="http://schemas.microsoft.com/office/drawing/2014/main" id="{6B8FEB7A-9B32-4A23-9F17-8A990ABF986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699511" y="2251509"/>
            <a:ext cx="769939" cy="831716"/>
          </a:xfrm>
          <a:prstGeom prst="rect">
            <a:avLst/>
          </a:prstGeom>
        </p:spPr>
      </p:pic>
      <p:pic>
        <p:nvPicPr>
          <p:cNvPr id="167" name="Picture 166">
            <a:extLst>
              <a:ext uri="{FF2B5EF4-FFF2-40B4-BE49-F238E27FC236}">
                <a16:creationId xmlns:a16="http://schemas.microsoft.com/office/drawing/2014/main" id="{577FE303-3BA9-44A7-B954-F609E6A1183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4685" y="2582848"/>
            <a:ext cx="1044599" cy="506064"/>
          </a:xfrm>
          <a:prstGeom prst="rect">
            <a:avLst/>
          </a:prstGeom>
        </p:spPr>
      </p:pic>
      <p:sp>
        <p:nvSpPr>
          <p:cNvPr id="172" name="TextBox 171">
            <a:extLst>
              <a:ext uri="{FF2B5EF4-FFF2-40B4-BE49-F238E27FC236}">
                <a16:creationId xmlns:a16="http://schemas.microsoft.com/office/drawing/2014/main" id="{0B08BA7F-E745-4AE1-9295-1964E63A2264}"/>
              </a:ext>
            </a:extLst>
          </p:cNvPr>
          <p:cNvSpPr txBox="1"/>
          <p:nvPr/>
        </p:nvSpPr>
        <p:spPr>
          <a:xfrm>
            <a:off x="4381033" y="2311499"/>
            <a:ext cx="8175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Line Filter</a:t>
            </a:r>
          </a:p>
        </p:txBody>
      </p:sp>
      <p:sp>
        <p:nvSpPr>
          <p:cNvPr id="173" name="TextBox 172">
            <a:extLst>
              <a:ext uri="{FF2B5EF4-FFF2-40B4-BE49-F238E27FC236}">
                <a16:creationId xmlns:a16="http://schemas.microsoft.com/office/drawing/2014/main" id="{BE5303BB-2EBE-4BA2-9E54-7698D96932B7}"/>
              </a:ext>
            </a:extLst>
          </p:cNvPr>
          <p:cNvSpPr txBox="1"/>
          <p:nvPr/>
        </p:nvSpPr>
        <p:spPr>
          <a:xfrm>
            <a:off x="5659355" y="2003391"/>
            <a:ext cx="8175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AC Reactor</a:t>
            </a:r>
          </a:p>
        </p:txBody>
      </p:sp>
    </p:spTree>
    <p:extLst>
      <p:ext uri="{BB962C8B-B14F-4D97-AF65-F5344CB8AC3E}">
        <p14:creationId xmlns:p14="http://schemas.microsoft.com/office/powerpoint/2010/main" val="427672006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anim calcmode="lin" valueType="num">
                                      <p:cBhvr>
                                        <p:cTn id="8" dur="1000" fill="hold"/>
                                        <p:tgtEl>
                                          <p:spTgt spid="285"/>
                                        </p:tgtEl>
                                        <p:attrNameLst>
                                          <p:attrName>ppt_x</p:attrName>
                                        </p:attrNameLst>
                                      </p:cBhvr>
                                      <p:tavLst>
                                        <p:tav tm="0">
                                          <p:val>
                                            <p:strVal val="#ppt_x"/>
                                          </p:val>
                                        </p:tav>
                                        <p:tav tm="100000">
                                          <p:val>
                                            <p:strVal val="#ppt_x"/>
                                          </p:val>
                                        </p:tav>
                                      </p:tavLst>
                                    </p:anim>
                                    <p:anim calcmode="lin" valueType="num">
                                      <p:cBhvr>
                                        <p:cTn id="9" dur="1000" fill="hold"/>
                                        <p:tgtEl>
                                          <p:spTgt spid="2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62"/>
                                        </p:tgtEl>
                                        <p:attrNameLst>
                                          <p:attrName>style.visibility</p:attrName>
                                        </p:attrNameLst>
                                      </p:cBhvr>
                                      <p:to>
                                        <p:strVal val="visible"/>
                                      </p:to>
                                    </p:set>
                                    <p:animEffect transition="in" filter="wipe(down)">
                                      <p:cBhvr>
                                        <p:cTn id="13" dur="2000"/>
                                        <p:tgtEl>
                                          <p:spTgt spid="462"/>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p:cTn id="17" dur="1000" fill="hold"/>
                                        <p:tgtEl>
                                          <p:spTgt spid="169"/>
                                        </p:tgtEl>
                                        <p:attrNameLst>
                                          <p:attrName>ppt_w</p:attrName>
                                        </p:attrNameLst>
                                      </p:cBhvr>
                                      <p:tavLst>
                                        <p:tav tm="0">
                                          <p:val>
                                            <p:fltVal val="0"/>
                                          </p:val>
                                        </p:tav>
                                        <p:tav tm="100000">
                                          <p:val>
                                            <p:strVal val="#ppt_w"/>
                                          </p:val>
                                        </p:tav>
                                      </p:tavLst>
                                    </p:anim>
                                    <p:anim calcmode="lin" valueType="num">
                                      <p:cBhvr>
                                        <p:cTn id="18" dur="1000" fill="hold"/>
                                        <p:tgtEl>
                                          <p:spTgt spid="169"/>
                                        </p:tgtEl>
                                        <p:attrNameLst>
                                          <p:attrName>ppt_h</p:attrName>
                                        </p:attrNameLst>
                                      </p:cBhvr>
                                      <p:tavLst>
                                        <p:tav tm="0">
                                          <p:val>
                                            <p:fltVal val="0"/>
                                          </p:val>
                                        </p:tav>
                                        <p:tav tm="100000">
                                          <p:val>
                                            <p:strVal val="#ppt_h"/>
                                          </p:val>
                                        </p:tav>
                                      </p:tavLst>
                                    </p:anim>
                                    <p:animEffect transition="in" filter="fade">
                                      <p:cBhvr>
                                        <p:cTn id="19" dur="1000"/>
                                        <p:tgtEl>
                                          <p:spTgt spid="169"/>
                                        </p:tgtEl>
                                      </p:cBhvr>
                                    </p:animEffect>
                                  </p:childTnLst>
                                </p:cTn>
                              </p:par>
                              <p:par>
                                <p:cTn id="20" presetID="22" presetClass="entr" presetSubtype="4" fill="hold" nodeType="withEffect">
                                  <p:stCondLst>
                                    <p:cond delay="0"/>
                                  </p:stCondLst>
                                  <p:childTnLst>
                                    <p:set>
                                      <p:cBhvr>
                                        <p:cTn id="21" dur="1" fill="hold">
                                          <p:stCondLst>
                                            <p:cond delay="0"/>
                                          </p:stCondLst>
                                        </p:cTn>
                                        <p:tgtEl>
                                          <p:spTgt spid="465"/>
                                        </p:tgtEl>
                                        <p:attrNameLst>
                                          <p:attrName>style.visibility</p:attrName>
                                        </p:attrNameLst>
                                      </p:cBhvr>
                                      <p:to>
                                        <p:strVal val="visible"/>
                                      </p:to>
                                    </p:set>
                                    <p:animEffect transition="in" filter="wipe(down)">
                                      <p:cBhvr>
                                        <p:cTn id="22" dur="2000"/>
                                        <p:tgtEl>
                                          <p:spTgt spid="46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68"/>
                                        </p:tgtEl>
                                        <p:attrNameLst>
                                          <p:attrName>style.visibility</p:attrName>
                                        </p:attrNameLst>
                                      </p:cBhvr>
                                      <p:to>
                                        <p:strVal val="visible"/>
                                      </p:to>
                                    </p:set>
                                    <p:animEffect transition="in" filter="wipe(down)">
                                      <p:cBhvr>
                                        <p:cTn id="25" dur="20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285" grpId="0"/>
      <p:bldP spid="4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3B1A86-2AF1-4A4F-9127-B4B9E1CFBB6E}"/>
              </a:ext>
            </a:extLst>
          </p:cNvPr>
          <p:cNvSpPr>
            <a:spLocks noGrp="1"/>
          </p:cNvSpPr>
          <p:nvPr>
            <p:ph type="sldNum" sz="quarter" idx="12"/>
          </p:nvPr>
        </p:nvSpPr>
        <p:spPr/>
        <p:txBody>
          <a:bodyPr/>
          <a:lstStyle/>
          <a:p>
            <a:fld id="{418D8610-C083-4EDD-9217-F811E5D92946}" type="slidenum">
              <a:rPr lang="de-DE" smtClean="0"/>
              <a:t>8</a:t>
            </a:fld>
            <a:endParaRPr lang="de-DE"/>
          </a:p>
        </p:txBody>
      </p:sp>
      <p:sp>
        <p:nvSpPr>
          <p:cNvPr id="166" name="Title 1">
            <a:extLst>
              <a:ext uri="{FF2B5EF4-FFF2-40B4-BE49-F238E27FC236}">
                <a16:creationId xmlns:a16="http://schemas.microsoft.com/office/drawing/2014/main" id="{07120AB8-1478-4BA2-B400-C0A50996F64B}"/>
              </a:ext>
            </a:extLst>
          </p:cNvPr>
          <p:cNvSpPr txBox="1">
            <a:spLocks/>
          </p:cNvSpPr>
          <p:nvPr/>
        </p:nvSpPr>
        <p:spPr>
          <a:xfrm>
            <a:off x="3366002" y="35002"/>
            <a:ext cx="2833907" cy="4709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100" dirty="0">
                <a:solidFill>
                  <a:srgbClr val="0070C0"/>
                </a:solidFill>
                <a:latin typeface="Museo Sans 700" pitchFamily="50" charset="0"/>
              </a:rPr>
              <a:t>UP travel signalling</a:t>
            </a:r>
          </a:p>
        </p:txBody>
      </p:sp>
      <p:cxnSp>
        <p:nvCxnSpPr>
          <p:cNvPr id="167" name="Straight Connector 166">
            <a:extLst>
              <a:ext uri="{FF2B5EF4-FFF2-40B4-BE49-F238E27FC236}">
                <a16:creationId xmlns:a16="http://schemas.microsoft.com/office/drawing/2014/main" id="{75E21520-2C0A-4F23-A866-8AD2B4E484B6}"/>
              </a:ext>
            </a:extLst>
          </p:cNvPr>
          <p:cNvCxnSpPr/>
          <p:nvPr/>
        </p:nvCxnSpPr>
        <p:spPr>
          <a:xfrm>
            <a:off x="4784285" y="3916868"/>
            <a:ext cx="828000"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sp>
        <p:nvSpPr>
          <p:cNvPr id="168" name="Freeform: Shape 167">
            <a:extLst>
              <a:ext uri="{FF2B5EF4-FFF2-40B4-BE49-F238E27FC236}">
                <a16:creationId xmlns:a16="http://schemas.microsoft.com/office/drawing/2014/main" id="{14F70E1C-7DE7-4B72-A769-C351C1459B46}"/>
              </a:ext>
            </a:extLst>
          </p:cNvPr>
          <p:cNvSpPr/>
          <p:nvPr/>
        </p:nvSpPr>
        <p:spPr>
          <a:xfrm>
            <a:off x="5458685" y="4244355"/>
            <a:ext cx="145472" cy="277091"/>
          </a:xfrm>
          <a:custGeom>
            <a:avLst/>
            <a:gdLst>
              <a:gd name="connsiteX0" fmla="*/ 124691 w 145472"/>
              <a:gd name="connsiteY0" fmla="*/ 0 h 277091"/>
              <a:gd name="connsiteX1" fmla="*/ 0 w 145472"/>
              <a:gd name="connsiteY1" fmla="*/ 69273 h 277091"/>
              <a:gd name="connsiteX2" fmla="*/ 0 w 145472"/>
              <a:gd name="connsiteY2" fmla="*/ 193964 h 277091"/>
              <a:gd name="connsiteX3" fmla="*/ 145472 w 145472"/>
              <a:gd name="connsiteY3" fmla="*/ 277091 h 277091"/>
            </a:gdLst>
            <a:ahLst/>
            <a:cxnLst>
              <a:cxn ang="0">
                <a:pos x="connsiteX0" y="connsiteY0"/>
              </a:cxn>
              <a:cxn ang="0">
                <a:pos x="connsiteX1" y="connsiteY1"/>
              </a:cxn>
              <a:cxn ang="0">
                <a:pos x="connsiteX2" y="connsiteY2"/>
              </a:cxn>
              <a:cxn ang="0">
                <a:pos x="connsiteX3" y="connsiteY3"/>
              </a:cxn>
            </a:cxnLst>
            <a:rect l="l" t="t" r="r" b="b"/>
            <a:pathLst>
              <a:path w="145472" h="277091">
                <a:moveTo>
                  <a:pt x="124691" y="0"/>
                </a:moveTo>
                <a:lnTo>
                  <a:pt x="0" y="69273"/>
                </a:lnTo>
                <a:lnTo>
                  <a:pt x="0" y="193964"/>
                </a:lnTo>
                <a:lnTo>
                  <a:pt x="145472" y="277091"/>
                </a:lnTo>
              </a:path>
            </a:pathLst>
          </a:custGeom>
          <a:ln w="952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2" name="Rectangle 171">
            <a:extLst>
              <a:ext uri="{FF2B5EF4-FFF2-40B4-BE49-F238E27FC236}">
                <a16:creationId xmlns:a16="http://schemas.microsoft.com/office/drawing/2014/main" id="{0E8860FB-001F-4D19-A0B7-B5BBF9980075}"/>
              </a:ext>
            </a:extLst>
          </p:cNvPr>
          <p:cNvSpPr/>
          <p:nvPr/>
        </p:nvSpPr>
        <p:spPr>
          <a:xfrm>
            <a:off x="5613766" y="521912"/>
            <a:ext cx="2608490" cy="42234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3" name="Straight Connector 172">
            <a:extLst>
              <a:ext uri="{FF2B5EF4-FFF2-40B4-BE49-F238E27FC236}">
                <a16:creationId xmlns:a16="http://schemas.microsoft.com/office/drawing/2014/main" id="{2C0B5EF7-BB02-4758-A953-EAC5935143F0}"/>
              </a:ext>
            </a:extLst>
          </p:cNvPr>
          <p:cNvCxnSpPr/>
          <p:nvPr/>
        </p:nvCxnSpPr>
        <p:spPr>
          <a:xfrm>
            <a:off x="6557429" y="702374"/>
            <a:ext cx="0" cy="352800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grpSp>
        <p:nvGrpSpPr>
          <p:cNvPr id="174" name="Group 173">
            <a:extLst>
              <a:ext uri="{FF2B5EF4-FFF2-40B4-BE49-F238E27FC236}">
                <a16:creationId xmlns:a16="http://schemas.microsoft.com/office/drawing/2014/main" id="{9F12EF0B-E461-4877-9C04-3B5BF44E92B0}"/>
              </a:ext>
            </a:extLst>
          </p:cNvPr>
          <p:cNvGrpSpPr/>
          <p:nvPr/>
        </p:nvGrpSpPr>
        <p:grpSpPr>
          <a:xfrm>
            <a:off x="4013315" y="1240193"/>
            <a:ext cx="1233881" cy="216000"/>
            <a:chOff x="1396936" y="2235940"/>
            <a:chExt cx="1791821" cy="324000"/>
          </a:xfrm>
        </p:grpSpPr>
        <p:grpSp>
          <p:nvGrpSpPr>
            <p:cNvPr id="175" name="Group 174">
              <a:extLst>
                <a:ext uri="{FF2B5EF4-FFF2-40B4-BE49-F238E27FC236}">
                  <a16:creationId xmlns:a16="http://schemas.microsoft.com/office/drawing/2014/main" id="{80AFFADA-BE22-41A3-B953-F4AEB8370089}"/>
                </a:ext>
              </a:extLst>
            </p:cNvPr>
            <p:cNvGrpSpPr/>
            <p:nvPr/>
          </p:nvGrpSpPr>
          <p:grpSpPr>
            <a:xfrm>
              <a:off x="2936757" y="2235940"/>
              <a:ext cx="252000" cy="324000"/>
              <a:chOff x="1501879" y="2400831"/>
              <a:chExt cx="268861" cy="418419"/>
            </a:xfrm>
          </p:grpSpPr>
          <p:sp>
            <p:nvSpPr>
              <p:cNvPr id="283" name="Rectangle 282">
                <a:extLst>
                  <a:ext uri="{FF2B5EF4-FFF2-40B4-BE49-F238E27FC236}">
                    <a16:creationId xmlns:a16="http://schemas.microsoft.com/office/drawing/2014/main" id="{6FE3C963-B3AD-47E9-AE08-37FE8F0E92BA}"/>
                  </a:ext>
                </a:extLst>
              </p:cNvPr>
              <p:cNvSpPr/>
              <p:nvPr/>
            </p:nvSpPr>
            <p:spPr>
              <a:xfrm>
                <a:off x="1539352" y="2400831"/>
                <a:ext cx="180001" cy="7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1EA26A32-88A7-4A3E-AC82-6C69BE243219}"/>
                  </a:ext>
                </a:extLst>
              </p:cNvPr>
              <p:cNvSpPr/>
              <p:nvPr/>
            </p:nvSpPr>
            <p:spPr>
              <a:xfrm>
                <a:off x="1524000" y="2478922"/>
                <a:ext cx="218031" cy="305326"/>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123126B0-4AB3-437B-B86A-489EDCE21911}"/>
                  </a:ext>
                </a:extLst>
              </p:cNvPr>
              <p:cNvSpPr/>
              <p:nvPr/>
            </p:nvSpPr>
            <p:spPr>
              <a:xfrm>
                <a:off x="1501879" y="2446551"/>
                <a:ext cx="268861"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BD93DD01-9705-4AE8-82D4-24047B1171E9}"/>
                  </a:ext>
                </a:extLst>
              </p:cNvPr>
              <p:cNvSpPr/>
              <p:nvPr/>
            </p:nvSpPr>
            <p:spPr>
              <a:xfrm>
                <a:off x="1501879" y="2783250"/>
                <a:ext cx="268861"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76" name="Straight Connector 175">
              <a:extLst>
                <a:ext uri="{FF2B5EF4-FFF2-40B4-BE49-F238E27FC236}">
                  <a16:creationId xmlns:a16="http://schemas.microsoft.com/office/drawing/2014/main" id="{2C3F8352-B76F-4F5F-81EA-653EBC02BAE5}"/>
                </a:ext>
              </a:extLst>
            </p:cNvPr>
            <p:cNvCxnSpPr>
              <a:cxnSpLocks/>
            </p:cNvCxnSpPr>
            <p:nvPr/>
          </p:nvCxnSpPr>
          <p:spPr>
            <a:xfrm flipH="1" flipV="1">
              <a:off x="1396936" y="2318430"/>
              <a:ext cx="15683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8C07AB3-67C4-4ED8-B507-D19F2D98CC2D}"/>
                </a:ext>
              </a:extLst>
            </p:cNvPr>
            <p:cNvCxnSpPr>
              <a:cxnSpLocks/>
            </p:cNvCxnSpPr>
            <p:nvPr/>
          </p:nvCxnSpPr>
          <p:spPr>
            <a:xfrm flipH="1" flipV="1">
              <a:off x="1397977" y="2512042"/>
              <a:ext cx="15683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99EEBCFD-A36E-4F49-9926-EB57A2B15EEB}"/>
              </a:ext>
            </a:extLst>
          </p:cNvPr>
          <p:cNvGrpSpPr/>
          <p:nvPr/>
        </p:nvGrpSpPr>
        <p:grpSpPr>
          <a:xfrm>
            <a:off x="4786977" y="593633"/>
            <a:ext cx="2902146" cy="693161"/>
            <a:chOff x="4634583" y="593633"/>
            <a:chExt cx="2902146" cy="693161"/>
          </a:xfrm>
        </p:grpSpPr>
        <p:cxnSp>
          <p:nvCxnSpPr>
            <p:cNvPr id="295" name="Straight Connector 294">
              <a:extLst>
                <a:ext uri="{FF2B5EF4-FFF2-40B4-BE49-F238E27FC236}">
                  <a16:creationId xmlns:a16="http://schemas.microsoft.com/office/drawing/2014/main" id="{0C3489E4-F540-4C85-A9FB-82977A437B51}"/>
                </a:ext>
              </a:extLst>
            </p:cNvPr>
            <p:cNvCxnSpPr>
              <a:cxnSpLocks/>
            </p:cNvCxnSpPr>
            <p:nvPr/>
          </p:nvCxnSpPr>
          <p:spPr>
            <a:xfrm flipH="1">
              <a:off x="4634583" y="1196184"/>
              <a:ext cx="263016"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296" name="Rectangle 295">
              <a:extLst>
                <a:ext uri="{FF2B5EF4-FFF2-40B4-BE49-F238E27FC236}">
                  <a16:creationId xmlns:a16="http://schemas.microsoft.com/office/drawing/2014/main" id="{4D7446BE-DF94-4629-A2F6-C82C285C0356}"/>
                </a:ext>
              </a:extLst>
            </p:cNvPr>
            <p:cNvSpPr/>
            <p:nvPr/>
          </p:nvSpPr>
          <p:spPr>
            <a:xfrm rot="16200000">
              <a:off x="6722018" y="472083"/>
              <a:ext cx="693161" cy="9362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A7C3FFF7-3834-4D93-BF77-BEFAFF75550C}"/>
                </a:ext>
              </a:extLst>
            </p:cNvPr>
            <p:cNvSpPr/>
            <p:nvPr/>
          </p:nvSpPr>
          <p:spPr>
            <a:xfrm>
              <a:off x="6737475" y="697833"/>
              <a:ext cx="321371" cy="48929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8" name="Group 297">
              <a:extLst>
                <a:ext uri="{FF2B5EF4-FFF2-40B4-BE49-F238E27FC236}">
                  <a16:creationId xmlns:a16="http://schemas.microsoft.com/office/drawing/2014/main" id="{6CFA4D57-A564-4919-A8C4-B137D22CDB44}"/>
                </a:ext>
              </a:extLst>
            </p:cNvPr>
            <p:cNvGrpSpPr/>
            <p:nvPr/>
          </p:nvGrpSpPr>
          <p:grpSpPr>
            <a:xfrm>
              <a:off x="6645419" y="867726"/>
              <a:ext cx="184111" cy="144976"/>
              <a:chOff x="1146122" y="1488402"/>
              <a:chExt cx="252000" cy="213584"/>
            </a:xfrm>
          </p:grpSpPr>
          <p:sp>
            <p:nvSpPr>
              <p:cNvPr id="315" name="Isosceles Triangle 314">
                <a:extLst>
                  <a:ext uri="{FF2B5EF4-FFF2-40B4-BE49-F238E27FC236}">
                    <a16:creationId xmlns:a16="http://schemas.microsoft.com/office/drawing/2014/main" id="{00DF89E5-7BFE-4CDF-BD13-1839FBD31DEF}"/>
                  </a:ext>
                </a:extLst>
              </p:cNvPr>
              <p:cNvSpPr/>
              <p:nvPr/>
            </p:nvSpPr>
            <p:spPr>
              <a:xfrm>
                <a:off x="1153302" y="1488402"/>
                <a:ext cx="228988" cy="213584"/>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6" name="Straight Connector 315">
                <a:extLst>
                  <a:ext uri="{FF2B5EF4-FFF2-40B4-BE49-F238E27FC236}">
                    <a16:creationId xmlns:a16="http://schemas.microsoft.com/office/drawing/2014/main" id="{131EAD53-7A1F-492D-BF3C-F397249A062A}"/>
                  </a:ext>
                </a:extLst>
              </p:cNvPr>
              <p:cNvCxnSpPr/>
              <p:nvPr/>
            </p:nvCxnSpPr>
            <p:spPr>
              <a:xfrm>
                <a:off x="1146122" y="1488402"/>
                <a:ext cx="252000" cy="0"/>
              </a:xfrm>
              <a:prstGeom prst="line">
                <a:avLst/>
              </a:prstGeom>
            </p:spPr>
            <p:style>
              <a:lnRef idx="1">
                <a:schemeClr val="dk1"/>
              </a:lnRef>
              <a:fillRef idx="0">
                <a:schemeClr val="dk1"/>
              </a:fillRef>
              <a:effectRef idx="0">
                <a:schemeClr val="dk1"/>
              </a:effectRef>
              <a:fontRef idx="minor">
                <a:schemeClr val="tx1"/>
              </a:fontRef>
            </p:style>
          </p:cxnSp>
        </p:grpSp>
        <p:grpSp>
          <p:nvGrpSpPr>
            <p:cNvPr id="299" name="Group 298">
              <a:extLst>
                <a:ext uri="{FF2B5EF4-FFF2-40B4-BE49-F238E27FC236}">
                  <a16:creationId xmlns:a16="http://schemas.microsoft.com/office/drawing/2014/main" id="{86D761AC-0A44-4B54-B899-5CB8A1D7464E}"/>
                </a:ext>
              </a:extLst>
            </p:cNvPr>
            <p:cNvGrpSpPr/>
            <p:nvPr/>
          </p:nvGrpSpPr>
          <p:grpSpPr>
            <a:xfrm flipV="1">
              <a:off x="6966793" y="867726"/>
              <a:ext cx="184111" cy="144976"/>
              <a:chOff x="1146122" y="1488402"/>
              <a:chExt cx="252000" cy="213584"/>
            </a:xfrm>
          </p:grpSpPr>
          <p:sp>
            <p:nvSpPr>
              <p:cNvPr id="313" name="Isosceles Triangle 312">
                <a:extLst>
                  <a:ext uri="{FF2B5EF4-FFF2-40B4-BE49-F238E27FC236}">
                    <a16:creationId xmlns:a16="http://schemas.microsoft.com/office/drawing/2014/main" id="{67ECDFEC-3A38-4BD5-80D0-34A11BBE7B54}"/>
                  </a:ext>
                </a:extLst>
              </p:cNvPr>
              <p:cNvSpPr/>
              <p:nvPr/>
            </p:nvSpPr>
            <p:spPr>
              <a:xfrm>
                <a:off x="1153302" y="1488402"/>
                <a:ext cx="228988" cy="213584"/>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4" name="Straight Connector 313">
                <a:extLst>
                  <a:ext uri="{FF2B5EF4-FFF2-40B4-BE49-F238E27FC236}">
                    <a16:creationId xmlns:a16="http://schemas.microsoft.com/office/drawing/2014/main" id="{C6F24B28-8E4E-44D5-A6CD-9555BB90B2A7}"/>
                  </a:ext>
                </a:extLst>
              </p:cNvPr>
              <p:cNvCxnSpPr/>
              <p:nvPr/>
            </p:nvCxnSpPr>
            <p:spPr>
              <a:xfrm>
                <a:off x="1146122" y="1488402"/>
                <a:ext cx="252000" cy="0"/>
              </a:xfrm>
              <a:prstGeom prst="line">
                <a:avLst/>
              </a:prstGeom>
            </p:spPr>
            <p:style>
              <a:lnRef idx="1">
                <a:schemeClr val="dk1"/>
              </a:lnRef>
              <a:fillRef idx="0">
                <a:schemeClr val="dk1"/>
              </a:fillRef>
              <a:effectRef idx="0">
                <a:schemeClr val="dk1"/>
              </a:effectRef>
              <a:fontRef idx="minor">
                <a:schemeClr val="tx1"/>
              </a:fontRef>
            </p:style>
          </p:cxnSp>
        </p:grpSp>
        <p:sp>
          <p:nvSpPr>
            <p:cNvPr id="300" name="Oval 299">
              <a:extLst>
                <a:ext uri="{FF2B5EF4-FFF2-40B4-BE49-F238E27FC236}">
                  <a16:creationId xmlns:a16="http://schemas.microsoft.com/office/drawing/2014/main" id="{61FC5C62-5868-4A59-B027-3F19B47721EA}"/>
                </a:ext>
              </a:extLst>
            </p:cNvPr>
            <p:cNvSpPr/>
            <p:nvPr/>
          </p:nvSpPr>
          <p:spPr>
            <a:xfrm>
              <a:off x="6726039" y="693303"/>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E172D719-1D1C-4654-B14B-229A5EEA7FAF}"/>
                </a:ext>
              </a:extLst>
            </p:cNvPr>
            <p:cNvSpPr/>
            <p:nvPr/>
          </p:nvSpPr>
          <p:spPr>
            <a:xfrm>
              <a:off x="6729438" y="1168247"/>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2" name="Straight Connector 301">
              <a:extLst>
                <a:ext uri="{FF2B5EF4-FFF2-40B4-BE49-F238E27FC236}">
                  <a16:creationId xmlns:a16="http://schemas.microsoft.com/office/drawing/2014/main" id="{B6F88D48-9C80-4970-94CC-33670CAA42CB}"/>
                </a:ext>
              </a:extLst>
            </p:cNvPr>
            <p:cNvCxnSpPr>
              <a:cxnSpLocks/>
            </p:cNvCxnSpPr>
            <p:nvPr/>
          </p:nvCxnSpPr>
          <p:spPr>
            <a:xfrm flipH="1">
              <a:off x="6410291" y="701412"/>
              <a:ext cx="333323" cy="9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39B45C2B-0F52-48B2-902B-DAC0F4137CCA}"/>
                </a:ext>
              </a:extLst>
            </p:cNvPr>
            <p:cNvSpPr/>
            <p:nvPr/>
          </p:nvSpPr>
          <p:spPr>
            <a:xfrm>
              <a:off x="5961665" y="1132758"/>
              <a:ext cx="289890" cy="11779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4" name="Straight Connector 303">
              <a:extLst>
                <a:ext uri="{FF2B5EF4-FFF2-40B4-BE49-F238E27FC236}">
                  <a16:creationId xmlns:a16="http://schemas.microsoft.com/office/drawing/2014/main" id="{4274A0C0-18E4-484D-B95B-082EC7F1947B}"/>
                </a:ext>
              </a:extLst>
            </p:cNvPr>
            <p:cNvCxnSpPr>
              <a:stCxn id="301" idx="3"/>
              <a:endCxn id="303" idx="3"/>
            </p:cNvCxnSpPr>
            <p:nvPr/>
          </p:nvCxnSpPr>
          <p:spPr>
            <a:xfrm flipH="1">
              <a:off x="6251555" y="1189104"/>
              <a:ext cx="481735"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305" name="Oval 304">
              <a:extLst>
                <a:ext uri="{FF2B5EF4-FFF2-40B4-BE49-F238E27FC236}">
                  <a16:creationId xmlns:a16="http://schemas.microsoft.com/office/drawing/2014/main" id="{50786E18-E8EC-42AE-938F-CD7F69530071}"/>
                </a:ext>
              </a:extLst>
            </p:cNvPr>
            <p:cNvSpPr/>
            <p:nvPr/>
          </p:nvSpPr>
          <p:spPr>
            <a:xfrm>
              <a:off x="6398108" y="691792"/>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6" name="Straight Connector 305">
              <a:extLst>
                <a:ext uri="{FF2B5EF4-FFF2-40B4-BE49-F238E27FC236}">
                  <a16:creationId xmlns:a16="http://schemas.microsoft.com/office/drawing/2014/main" id="{97580E19-F617-49DC-893D-AE877FED73EF}"/>
                </a:ext>
              </a:extLst>
            </p:cNvPr>
            <p:cNvCxnSpPr>
              <a:cxnSpLocks/>
            </p:cNvCxnSpPr>
            <p:nvPr/>
          </p:nvCxnSpPr>
          <p:spPr>
            <a:xfrm flipH="1">
              <a:off x="5480622" y="1191654"/>
              <a:ext cx="481735"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307" name="Oval 306">
              <a:extLst>
                <a:ext uri="{FF2B5EF4-FFF2-40B4-BE49-F238E27FC236}">
                  <a16:creationId xmlns:a16="http://schemas.microsoft.com/office/drawing/2014/main" id="{A39C8985-F012-4F66-A751-852F4701F846}"/>
                </a:ext>
              </a:extLst>
            </p:cNvPr>
            <p:cNvSpPr/>
            <p:nvPr/>
          </p:nvSpPr>
          <p:spPr>
            <a:xfrm>
              <a:off x="5425573" y="1166874"/>
              <a:ext cx="52603" cy="4887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TextBox 307">
              <a:extLst>
                <a:ext uri="{FF2B5EF4-FFF2-40B4-BE49-F238E27FC236}">
                  <a16:creationId xmlns:a16="http://schemas.microsoft.com/office/drawing/2014/main" id="{AFD1B6B4-2238-4438-AFDB-E8474BA49122}"/>
                </a:ext>
              </a:extLst>
            </p:cNvPr>
            <p:cNvSpPr txBox="1"/>
            <p:nvPr/>
          </p:nvSpPr>
          <p:spPr>
            <a:xfrm>
              <a:off x="5441749" y="776332"/>
              <a:ext cx="449193" cy="338554"/>
            </a:xfrm>
            <a:prstGeom prst="rect">
              <a:avLst/>
            </a:prstGeom>
            <a:noFill/>
          </p:spPr>
          <p:txBody>
            <a:bodyPr wrap="square" rtlCol="0">
              <a:spAutoFit/>
            </a:bodyPr>
            <a:lstStyle/>
            <a:p>
              <a:r>
                <a:rPr lang="en-GB" sz="1600"/>
                <a:t>S1</a:t>
              </a:r>
            </a:p>
          </p:txBody>
        </p:sp>
        <p:cxnSp>
          <p:nvCxnSpPr>
            <p:cNvPr id="309" name="Straight Connector 308">
              <a:extLst>
                <a:ext uri="{FF2B5EF4-FFF2-40B4-BE49-F238E27FC236}">
                  <a16:creationId xmlns:a16="http://schemas.microsoft.com/office/drawing/2014/main" id="{587AE1D6-79D6-4C7E-A31B-6788EE55D254}"/>
                </a:ext>
              </a:extLst>
            </p:cNvPr>
            <p:cNvCxnSpPr>
              <a:cxnSpLocks/>
            </p:cNvCxnSpPr>
            <p:nvPr/>
          </p:nvCxnSpPr>
          <p:spPr>
            <a:xfrm flipH="1">
              <a:off x="5168149" y="1191654"/>
              <a:ext cx="263016"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310" name="Group 309">
              <a:extLst>
                <a:ext uri="{FF2B5EF4-FFF2-40B4-BE49-F238E27FC236}">
                  <a16:creationId xmlns:a16="http://schemas.microsoft.com/office/drawing/2014/main" id="{F8FB04E1-6BFA-4909-8F3C-94EDEA804F20}"/>
                </a:ext>
              </a:extLst>
            </p:cNvPr>
            <p:cNvGrpSpPr/>
            <p:nvPr/>
          </p:nvGrpSpPr>
          <p:grpSpPr>
            <a:xfrm>
              <a:off x="4899025" y="1195005"/>
              <a:ext cx="280327" cy="36000"/>
              <a:chOff x="1621892" y="1225120"/>
              <a:chExt cx="280327" cy="36000"/>
            </a:xfrm>
          </p:grpSpPr>
          <p:cxnSp>
            <p:nvCxnSpPr>
              <p:cNvPr id="311" name="Straight Connector 310">
                <a:extLst>
                  <a:ext uri="{FF2B5EF4-FFF2-40B4-BE49-F238E27FC236}">
                    <a16:creationId xmlns:a16="http://schemas.microsoft.com/office/drawing/2014/main" id="{A4A78191-3DB9-4DF1-A418-3F454EF37768}"/>
                  </a:ext>
                </a:extLst>
              </p:cNvPr>
              <p:cNvCxnSpPr/>
              <p:nvPr/>
            </p:nvCxnSpPr>
            <p:spPr>
              <a:xfrm>
                <a:off x="1621892" y="1228099"/>
                <a:ext cx="280327" cy="0"/>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312" name="Rectangle 311">
                <a:extLst>
                  <a:ext uri="{FF2B5EF4-FFF2-40B4-BE49-F238E27FC236}">
                    <a16:creationId xmlns:a16="http://schemas.microsoft.com/office/drawing/2014/main" id="{7AAAF500-78EB-45AC-B89E-A096DE21E709}"/>
                  </a:ext>
                </a:extLst>
              </p:cNvPr>
              <p:cNvSpPr/>
              <p:nvPr/>
            </p:nvSpPr>
            <p:spPr>
              <a:xfrm flipV="1">
                <a:off x="1683381" y="1225120"/>
                <a:ext cx="108000"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17" name="Group 316">
            <a:extLst>
              <a:ext uri="{FF2B5EF4-FFF2-40B4-BE49-F238E27FC236}">
                <a16:creationId xmlns:a16="http://schemas.microsoft.com/office/drawing/2014/main" id="{402A52A3-073F-4137-B3A0-5C4060396CD1}"/>
              </a:ext>
            </a:extLst>
          </p:cNvPr>
          <p:cNvGrpSpPr/>
          <p:nvPr/>
        </p:nvGrpSpPr>
        <p:grpSpPr>
          <a:xfrm>
            <a:off x="4786977" y="1393240"/>
            <a:ext cx="2902146" cy="693161"/>
            <a:chOff x="2570256" y="1281494"/>
            <a:chExt cx="2902146" cy="693161"/>
          </a:xfrm>
        </p:grpSpPr>
        <p:cxnSp>
          <p:nvCxnSpPr>
            <p:cNvPr id="318" name="Straight Connector 317">
              <a:extLst>
                <a:ext uri="{FF2B5EF4-FFF2-40B4-BE49-F238E27FC236}">
                  <a16:creationId xmlns:a16="http://schemas.microsoft.com/office/drawing/2014/main" id="{FE4F9F49-BAB5-429F-B97B-2B1D2631DDB1}"/>
                </a:ext>
              </a:extLst>
            </p:cNvPr>
            <p:cNvCxnSpPr>
              <a:cxnSpLocks/>
            </p:cNvCxnSpPr>
            <p:nvPr/>
          </p:nvCxnSpPr>
          <p:spPr>
            <a:xfrm flipH="1">
              <a:off x="2570256" y="1884045"/>
              <a:ext cx="263016" cy="0"/>
            </a:xfrm>
            <a:prstGeom prst="line">
              <a:avLst/>
            </a:prstGeom>
          </p:spPr>
          <p:style>
            <a:lnRef idx="1">
              <a:schemeClr val="dk1"/>
            </a:lnRef>
            <a:fillRef idx="0">
              <a:schemeClr val="dk1"/>
            </a:fillRef>
            <a:effectRef idx="0">
              <a:schemeClr val="dk1"/>
            </a:effectRef>
            <a:fontRef idx="minor">
              <a:schemeClr val="tx1"/>
            </a:fontRef>
          </p:style>
        </p:cxnSp>
        <p:sp>
          <p:nvSpPr>
            <p:cNvPr id="319" name="Rectangle 318">
              <a:extLst>
                <a:ext uri="{FF2B5EF4-FFF2-40B4-BE49-F238E27FC236}">
                  <a16:creationId xmlns:a16="http://schemas.microsoft.com/office/drawing/2014/main" id="{A39FE24D-992F-490C-9914-C814816CBDED}"/>
                </a:ext>
              </a:extLst>
            </p:cNvPr>
            <p:cNvSpPr/>
            <p:nvPr/>
          </p:nvSpPr>
          <p:spPr>
            <a:xfrm rot="16200000">
              <a:off x="4657691" y="1159944"/>
              <a:ext cx="693161" cy="9362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a:extLst>
                <a:ext uri="{FF2B5EF4-FFF2-40B4-BE49-F238E27FC236}">
                  <a16:creationId xmlns:a16="http://schemas.microsoft.com/office/drawing/2014/main" id="{CF754F6A-D99E-4ED9-9C73-6161F0E69ED3}"/>
                </a:ext>
              </a:extLst>
            </p:cNvPr>
            <p:cNvSpPr/>
            <p:nvPr/>
          </p:nvSpPr>
          <p:spPr>
            <a:xfrm>
              <a:off x="4673148" y="1385694"/>
              <a:ext cx="321371" cy="48929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1" name="Group 320">
              <a:extLst>
                <a:ext uri="{FF2B5EF4-FFF2-40B4-BE49-F238E27FC236}">
                  <a16:creationId xmlns:a16="http://schemas.microsoft.com/office/drawing/2014/main" id="{F47AC7E3-BED2-4E64-81A6-09FCC83449AA}"/>
                </a:ext>
              </a:extLst>
            </p:cNvPr>
            <p:cNvGrpSpPr/>
            <p:nvPr/>
          </p:nvGrpSpPr>
          <p:grpSpPr>
            <a:xfrm>
              <a:off x="4581092" y="1555587"/>
              <a:ext cx="184111" cy="144976"/>
              <a:chOff x="1146122" y="1488402"/>
              <a:chExt cx="252000" cy="213584"/>
            </a:xfrm>
          </p:grpSpPr>
          <p:sp>
            <p:nvSpPr>
              <p:cNvPr id="338" name="Isosceles Triangle 337">
                <a:extLst>
                  <a:ext uri="{FF2B5EF4-FFF2-40B4-BE49-F238E27FC236}">
                    <a16:creationId xmlns:a16="http://schemas.microsoft.com/office/drawing/2014/main" id="{9F55BE91-47A1-46E0-B192-D2F64BD046C8}"/>
                  </a:ext>
                </a:extLst>
              </p:cNvPr>
              <p:cNvSpPr/>
              <p:nvPr/>
            </p:nvSpPr>
            <p:spPr>
              <a:xfrm>
                <a:off x="1153302" y="1488402"/>
                <a:ext cx="228988" cy="213584"/>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9" name="Straight Connector 338">
                <a:extLst>
                  <a:ext uri="{FF2B5EF4-FFF2-40B4-BE49-F238E27FC236}">
                    <a16:creationId xmlns:a16="http://schemas.microsoft.com/office/drawing/2014/main" id="{6C0DDA80-BF63-4791-BD78-2F0E5B06A166}"/>
                  </a:ext>
                </a:extLst>
              </p:cNvPr>
              <p:cNvCxnSpPr/>
              <p:nvPr/>
            </p:nvCxnSpPr>
            <p:spPr>
              <a:xfrm>
                <a:off x="1146122" y="1488402"/>
                <a:ext cx="252000" cy="0"/>
              </a:xfrm>
              <a:prstGeom prst="line">
                <a:avLst/>
              </a:prstGeom>
            </p:spPr>
            <p:style>
              <a:lnRef idx="1">
                <a:schemeClr val="dk1"/>
              </a:lnRef>
              <a:fillRef idx="0">
                <a:schemeClr val="dk1"/>
              </a:fillRef>
              <a:effectRef idx="0">
                <a:schemeClr val="dk1"/>
              </a:effectRef>
              <a:fontRef idx="minor">
                <a:schemeClr val="tx1"/>
              </a:fontRef>
            </p:style>
          </p:cxnSp>
        </p:grpSp>
        <p:grpSp>
          <p:nvGrpSpPr>
            <p:cNvPr id="322" name="Group 321">
              <a:extLst>
                <a:ext uri="{FF2B5EF4-FFF2-40B4-BE49-F238E27FC236}">
                  <a16:creationId xmlns:a16="http://schemas.microsoft.com/office/drawing/2014/main" id="{CFD5A3A2-EF10-46E4-8F11-97039D2EF48D}"/>
                </a:ext>
              </a:extLst>
            </p:cNvPr>
            <p:cNvGrpSpPr/>
            <p:nvPr/>
          </p:nvGrpSpPr>
          <p:grpSpPr>
            <a:xfrm flipV="1">
              <a:off x="4902466" y="1555587"/>
              <a:ext cx="184111" cy="144976"/>
              <a:chOff x="1146122" y="1488402"/>
              <a:chExt cx="252000" cy="213584"/>
            </a:xfrm>
          </p:grpSpPr>
          <p:sp>
            <p:nvSpPr>
              <p:cNvPr id="336" name="Isosceles Triangle 335">
                <a:extLst>
                  <a:ext uri="{FF2B5EF4-FFF2-40B4-BE49-F238E27FC236}">
                    <a16:creationId xmlns:a16="http://schemas.microsoft.com/office/drawing/2014/main" id="{24DE334B-09BE-448C-BE58-FC07396F7660}"/>
                  </a:ext>
                </a:extLst>
              </p:cNvPr>
              <p:cNvSpPr/>
              <p:nvPr/>
            </p:nvSpPr>
            <p:spPr>
              <a:xfrm>
                <a:off x="1153302" y="1488402"/>
                <a:ext cx="228988" cy="213584"/>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7" name="Straight Connector 336">
                <a:extLst>
                  <a:ext uri="{FF2B5EF4-FFF2-40B4-BE49-F238E27FC236}">
                    <a16:creationId xmlns:a16="http://schemas.microsoft.com/office/drawing/2014/main" id="{DD0836FC-C2FD-4970-97DC-EBA942E511FA}"/>
                  </a:ext>
                </a:extLst>
              </p:cNvPr>
              <p:cNvCxnSpPr/>
              <p:nvPr/>
            </p:nvCxnSpPr>
            <p:spPr>
              <a:xfrm>
                <a:off x="1146122" y="1488402"/>
                <a:ext cx="252000" cy="0"/>
              </a:xfrm>
              <a:prstGeom prst="line">
                <a:avLst/>
              </a:prstGeom>
            </p:spPr>
            <p:style>
              <a:lnRef idx="1">
                <a:schemeClr val="dk1"/>
              </a:lnRef>
              <a:fillRef idx="0">
                <a:schemeClr val="dk1"/>
              </a:fillRef>
              <a:effectRef idx="0">
                <a:schemeClr val="dk1"/>
              </a:effectRef>
              <a:fontRef idx="minor">
                <a:schemeClr val="tx1"/>
              </a:fontRef>
            </p:style>
          </p:cxnSp>
        </p:grpSp>
        <p:sp>
          <p:nvSpPr>
            <p:cNvPr id="323" name="Oval 322">
              <a:extLst>
                <a:ext uri="{FF2B5EF4-FFF2-40B4-BE49-F238E27FC236}">
                  <a16:creationId xmlns:a16="http://schemas.microsoft.com/office/drawing/2014/main" id="{ADC6D5C9-4CCC-419A-A588-C97313CAB75B}"/>
                </a:ext>
              </a:extLst>
            </p:cNvPr>
            <p:cNvSpPr/>
            <p:nvPr/>
          </p:nvSpPr>
          <p:spPr>
            <a:xfrm>
              <a:off x="4661712" y="1381164"/>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BB7BBA47-A7DD-4D92-994F-1BADA5466EF5}"/>
                </a:ext>
              </a:extLst>
            </p:cNvPr>
            <p:cNvSpPr/>
            <p:nvPr/>
          </p:nvSpPr>
          <p:spPr>
            <a:xfrm>
              <a:off x="4665111" y="1856108"/>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5" name="Straight Connector 324">
              <a:extLst>
                <a:ext uri="{FF2B5EF4-FFF2-40B4-BE49-F238E27FC236}">
                  <a16:creationId xmlns:a16="http://schemas.microsoft.com/office/drawing/2014/main" id="{665F419D-94D1-4C00-A727-1A26B23A9069}"/>
                </a:ext>
              </a:extLst>
            </p:cNvPr>
            <p:cNvCxnSpPr>
              <a:cxnSpLocks/>
            </p:cNvCxnSpPr>
            <p:nvPr/>
          </p:nvCxnSpPr>
          <p:spPr>
            <a:xfrm flipH="1">
              <a:off x="4345964" y="1389273"/>
              <a:ext cx="333323" cy="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045BBF20-96B8-4531-80A4-A365C46ECDE4}"/>
                </a:ext>
              </a:extLst>
            </p:cNvPr>
            <p:cNvSpPr/>
            <p:nvPr/>
          </p:nvSpPr>
          <p:spPr>
            <a:xfrm>
              <a:off x="3897338" y="1820619"/>
              <a:ext cx="289890" cy="11779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7" name="Straight Connector 326">
              <a:extLst>
                <a:ext uri="{FF2B5EF4-FFF2-40B4-BE49-F238E27FC236}">
                  <a16:creationId xmlns:a16="http://schemas.microsoft.com/office/drawing/2014/main" id="{94AA2B98-6F93-4F69-A53D-79264255DA27}"/>
                </a:ext>
              </a:extLst>
            </p:cNvPr>
            <p:cNvCxnSpPr>
              <a:stCxn id="324" idx="3"/>
              <a:endCxn id="326" idx="3"/>
            </p:cNvCxnSpPr>
            <p:nvPr/>
          </p:nvCxnSpPr>
          <p:spPr>
            <a:xfrm flipH="1">
              <a:off x="4187228" y="1876965"/>
              <a:ext cx="481735" cy="0"/>
            </a:xfrm>
            <a:prstGeom prst="line">
              <a:avLst/>
            </a:prstGeom>
          </p:spPr>
          <p:style>
            <a:lnRef idx="1">
              <a:schemeClr val="dk1"/>
            </a:lnRef>
            <a:fillRef idx="0">
              <a:schemeClr val="dk1"/>
            </a:fillRef>
            <a:effectRef idx="0">
              <a:schemeClr val="dk1"/>
            </a:effectRef>
            <a:fontRef idx="minor">
              <a:schemeClr val="tx1"/>
            </a:fontRef>
          </p:style>
        </p:cxnSp>
        <p:sp>
          <p:nvSpPr>
            <p:cNvPr id="328" name="Oval 327">
              <a:extLst>
                <a:ext uri="{FF2B5EF4-FFF2-40B4-BE49-F238E27FC236}">
                  <a16:creationId xmlns:a16="http://schemas.microsoft.com/office/drawing/2014/main" id="{CF94F7F6-A46E-4B66-B595-AD60DFCA31DA}"/>
                </a:ext>
              </a:extLst>
            </p:cNvPr>
            <p:cNvSpPr/>
            <p:nvPr/>
          </p:nvSpPr>
          <p:spPr>
            <a:xfrm>
              <a:off x="4333781" y="1379653"/>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9" name="Straight Connector 328">
              <a:extLst>
                <a:ext uri="{FF2B5EF4-FFF2-40B4-BE49-F238E27FC236}">
                  <a16:creationId xmlns:a16="http://schemas.microsoft.com/office/drawing/2014/main" id="{C804BF50-AA98-4CF5-9F05-7B8DFFC9A3C5}"/>
                </a:ext>
              </a:extLst>
            </p:cNvPr>
            <p:cNvCxnSpPr>
              <a:cxnSpLocks/>
            </p:cNvCxnSpPr>
            <p:nvPr/>
          </p:nvCxnSpPr>
          <p:spPr>
            <a:xfrm flipH="1">
              <a:off x="3416295" y="1879515"/>
              <a:ext cx="481735" cy="0"/>
            </a:xfrm>
            <a:prstGeom prst="line">
              <a:avLst/>
            </a:prstGeom>
          </p:spPr>
          <p:style>
            <a:lnRef idx="1">
              <a:schemeClr val="dk1"/>
            </a:lnRef>
            <a:fillRef idx="0">
              <a:schemeClr val="dk1"/>
            </a:fillRef>
            <a:effectRef idx="0">
              <a:schemeClr val="dk1"/>
            </a:effectRef>
            <a:fontRef idx="minor">
              <a:schemeClr val="tx1"/>
            </a:fontRef>
          </p:style>
        </p:cxnSp>
        <p:sp>
          <p:nvSpPr>
            <p:cNvPr id="330" name="Oval 329">
              <a:extLst>
                <a:ext uri="{FF2B5EF4-FFF2-40B4-BE49-F238E27FC236}">
                  <a16:creationId xmlns:a16="http://schemas.microsoft.com/office/drawing/2014/main" id="{8EFA94B1-3EDD-4320-96B9-B52F1F7C25E1}"/>
                </a:ext>
              </a:extLst>
            </p:cNvPr>
            <p:cNvSpPr/>
            <p:nvPr/>
          </p:nvSpPr>
          <p:spPr>
            <a:xfrm>
              <a:off x="3361246" y="1854735"/>
              <a:ext cx="52603" cy="4887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TextBox 330">
              <a:extLst>
                <a:ext uri="{FF2B5EF4-FFF2-40B4-BE49-F238E27FC236}">
                  <a16:creationId xmlns:a16="http://schemas.microsoft.com/office/drawing/2014/main" id="{D52A2BB1-6704-40ED-834B-0384C4916847}"/>
                </a:ext>
              </a:extLst>
            </p:cNvPr>
            <p:cNvSpPr txBox="1"/>
            <p:nvPr/>
          </p:nvSpPr>
          <p:spPr>
            <a:xfrm>
              <a:off x="3392970" y="1595614"/>
              <a:ext cx="449193" cy="338554"/>
            </a:xfrm>
            <a:prstGeom prst="rect">
              <a:avLst/>
            </a:prstGeom>
            <a:noFill/>
          </p:spPr>
          <p:txBody>
            <a:bodyPr wrap="square" rtlCol="0">
              <a:spAutoFit/>
            </a:bodyPr>
            <a:lstStyle/>
            <a:p>
              <a:r>
                <a:rPr lang="en-GB" sz="1600"/>
                <a:t>S4</a:t>
              </a:r>
            </a:p>
          </p:txBody>
        </p:sp>
        <p:cxnSp>
          <p:nvCxnSpPr>
            <p:cNvPr id="332" name="Straight Connector 331">
              <a:extLst>
                <a:ext uri="{FF2B5EF4-FFF2-40B4-BE49-F238E27FC236}">
                  <a16:creationId xmlns:a16="http://schemas.microsoft.com/office/drawing/2014/main" id="{C7D64BE6-3ED1-46DD-9CF3-6C0CCDD236E4}"/>
                </a:ext>
              </a:extLst>
            </p:cNvPr>
            <p:cNvCxnSpPr>
              <a:cxnSpLocks/>
            </p:cNvCxnSpPr>
            <p:nvPr/>
          </p:nvCxnSpPr>
          <p:spPr>
            <a:xfrm flipH="1">
              <a:off x="3103822" y="1879515"/>
              <a:ext cx="263016" cy="0"/>
            </a:xfrm>
            <a:prstGeom prst="line">
              <a:avLst/>
            </a:prstGeom>
          </p:spPr>
          <p:style>
            <a:lnRef idx="1">
              <a:schemeClr val="dk1"/>
            </a:lnRef>
            <a:fillRef idx="0">
              <a:schemeClr val="dk1"/>
            </a:fillRef>
            <a:effectRef idx="0">
              <a:schemeClr val="dk1"/>
            </a:effectRef>
            <a:fontRef idx="minor">
              <a:schemeClr val="tx1"/>
            </a:fontRef>
          </p:style>
        </p:cxnSp>
        <p:grpSp>
          <p:nvGrpSpPr>
            <p:cNvPr id="333" name="Group 332">
              <a:extLst>
                <a:ext uri="{FF2B5EF4-FFF2-40B4-BE49-F238E27FC236}">
                  <a16:creationId xmlns:a16="http://schemas.microsoft.com/office/drawing/2014/main" id="{C8798A20-C4EA-4D63-945C-8B7B1630694B}"/>
                </a:ext>
              </a:extLst>
            </p:cNvPr>
            <p:cNvGrpSpPr/>
            <p:nvPr/>
          </p:nvGrpSpPr>
          <p:grpSpPr>
            <a:xfrm rot="1500000">
              <a:off x="2834698" y="1820523"/>
              <a:ext cx="280327" cy="36000"/>
              <a:chOff x="1621892" y="1225120"/>
              <a:chExt cx="280327" cy="36000"/>
            </a:xfrm>
          </p:grpSpPr>
          <p:cxnSp>
            <p:nvCxnSpPr>
              <p:cNvPr id="334" name="Straight Connector 333">
                <a:extLst>
                  <a:ext uri="{FF2B5EF4-FFF2-40B4-BE49-F238E27FC236}">
                    <a16:creationId xmlns:a16="http://schemas.microsoft.com/office/drawing/2014/main" id="{1FAB5E0E-8CD9-43ED-8AB0-893609186D56}"/>
                  </a:ext>
                </a:extLst>
              </p:cNvPr>
              <p:cNvCxnSpPr/>
              <p:nvPr/>
            </p:nvCxnSpPr>
            <p:spPr>
              <a:xfrm>
                <a:off x="1621892" y="1228099"/>
                <a:ext cx="280327" cy="0"/>
              </a:xfrm>
              <a:prstGeom prst="line">
                <a:avLst/>
              </a:prstGeom>
              <a:ln w="12700"/>
            </p:spPr>
            <p:style>
              <a:lnRef idx="1">
                <a:schemeClr val="dk1"/>
              </a:lnRef>
              <a:fillRef idx="0">
                <a:schemeClr val="dk1"/>
              </a:fillRef>
              <a:effectRef idx="0">
                <a:schemeClr val="dk1"/>
              </a:effectRef>
              <a:fontRef idx="minor">
                <a:schemeClr val="tx1"/>
              </a:fontRef>
            </p:style>
          </p:cxnSp>
          <p:sp>
            <p:nvSpPr>
              <p:cNvPr id="335" name="Rectangle 334">
                <a:extLst>
                  <a:ext uri="{FF2B5EF4-FFF2-40B4-BE49-F238E27FC236}">
                    <a16:creationId xmlns:a16="http://schemas.microsoft.com/office/drawing/2014/main" id="{7AEA3730-930D-443F-B592-B14129087314}"/>
                  </a:ext>
                </a:extLst>
              </p:cNvPr>
              <p:cNvSpPr/>
              <p:nvPr/>
            </p:nvSpPr>
            <p:spPr>
              <a:xfrm flipV="1">
                <a:off x="1683381" y="1225120"/>
                <a:ext cx="108000"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40" name="Group 339">
            <a:extLst>
              <a:ext uri="{FF2B5EF4-FFF2-40B4-BE49-F238E27FC236}">
                <a16:creationId xmlns:a16="http://schemas.microsoft.com/office/drawing/2014/main" id="{8E405CF8-FB0A-49E7-B7E8-D9585FF07504}"/>
              </a:ext>
            </a:extLst>
          </p:cNvPr>
          <p:cNvGrpSpPr/>
          <p:nvPr/>
        </p:nvGrpSpPr>
        <p:grpSpPr>
          <a:xfrm>
            <a:off x="4014178" y="2037910"/>
            <a:ext cx="1226942" cy="216000"/>
            <a:chOff x="1407015" y="2235940"/>
            <a:chExt cx="1781742" cy="324000"/>
          </a:xfrm>
        </p:grpSpPr>
        <p:grpSp>
          <p:nvGrpSpPr>
            <p:cNvPr id="341" name="Group 340">
              <a:extLst>
                <a:ext uri="{FF2B5EF4-FFF2-40B4-BE49-F238E27FC236}">
                  <a16:creationId xmlns:a16="http://schemas.microsoft.com/office/drawing/2014/main" id="{E2D9FBE8-2FA6-41D6-ABE2-0CC9B54D76E1}"/>
                </a:ext>
              </a:extLst>
            </p:cNvPr>
            <p:cNvGrpSpPr/>
            <p:nvPr/>
          </p:nvGrpSpPr>
          <p:grpSpPr>
            <a:xfrm>
              <a:off x="2936757" y="2235940"/>
              <a:ext cx="252000" cy="324000"/>
              <a:chOff x="1501879" y="2400831"/>
              <a:chExt cx="268861" cy="418419"/>
            </a:xfrm>
          </p:grpSpPr>
          <p:sp>
            <p:nvSpPr>
              <p:cNvPr id="344" name="Rectangle 343">
                <a:extLst>
                  <a:ext uri="{FF2B5EF4-FFF2-40B4-BE49-F238E27FC236}">
                    <a16:creationId xmlns:a16="http://schemas.microsoft.com/office/drawing/2014/main" id="{3FB00990-70F9-46C9-BAA4-8B1C18F29DA4}"/>
                  </a:ext>
                </a:extLst>
              </p:cNvPr>
              <p:cNvSpPr/>
              <p:nvPr/>
            </p:nvSpPr>
            <p:spPr>
              <a:xfrm>
                <a:off x="1539352" y="2400831"/>
                <a:ext cx="180001" cy="7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Rectangle 344">
                <a:extLst>
                  <a:ext uri="{FF2B5EF4-FFF2-40B4-BE49-F238E27FC236}">
                    <a16:creationId xmlns:a16="http://schemas.microsoft.com/office/drawing/2014/main" id="{1C274DAF-45C3-4A04-B1F4-C93CB883BB28}"/>
                  </a:ext>
                </a:extLst>
              </p:cNvPr>
              <p:cNvSpPr/>
              <p:nvPr/>
            </p:nvSpPr>
            <p:spPr>
              <a:xfrm>
                <a:off x="1524000" y="2478922"/>
                <a:ext cx="218031" cy="305326"/>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a:extLst>
                  <a:ext uri="{FF2B5EF4-FFF2-40B4-BE49-F238E27FC236}">
                    <a16:creationId xmlns:a16="http://schemas.microsoft.com/office/drawing/2014/main" id="{6488A622-3D7D-426B-AA3C-70DC69359126}"/>
                  </a:ext>
                </a:extLst>
              </p:cNvPr>
              <p:cNvSpPr/>
              <p:nvPr/>
            </p:nvSpPr>
            <p:spPr>
              <a:xfrm>
                <a:off x="1501879" y="2446551"/>
                <a:ext cx="268861"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a:extLst>
                  <a:ext uri="{FF2B5EF4-FFF2-40B4-BE49-F238E27FC236}">
                    <a16:creationId xmlns:a16="http://schemas.microsoft.com/office/drawing/2014/main" id="{CFF562A9-816D-4DFA-9BD6-E2401EBC4B3A}"/>
                  </a:ext>
                </a:extLst>
              </p:cNvPr>
              <p:cNvSpPr/>
              <p:nvPr/>
            </p:nvSpPr>
            <p:spPr>
              <a:xfrm>
                <a:off x="1501879" y="2783250"/>
                <a:ext cx="268861"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42" name="Straight Connector 341">
              <a:extLst>
                <a:ext uri="{FF2B5EF4-FFF2-40B4-BE49-F238E27FC236}">
                  <a16:creationId xmlns:a16="http://schemas.microsoft.com/office/drawing/2014/main" id="{4EE67870-1B96-4950-8E9C-04FE9D52F1E9}"/>
                </a:ext>
              </a:extLst>
            </p:cNvPr>
            <p:cNvCxnSpPr>
              <a:cxnSpLocks/>
            </p:cNvCxnSpPr>
            <p:nvPr/>
          </p:nvCxnSpPr>
          <p:spPr>
            <a:xfrm flipH="1" flipV="1">
              <a:off x="1407015" y="2318430"/>
              <a:ext cx="1568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0541D0E-6DA2-4814-8047-640E49029B2B}"/>
                </a:ext>
              </a:extLst>
            </p:cNvPr>
            <p:cNvCxnSpPr>
              <a:cxnSpLocks/>
            </p:cNvCxnSpPr>
            <p:nvPr/>
          </p:nvCxnSpPr>
          <p:spPr>
            <a:xfrm flipH="1" flipV="1">
              <a:off x="1408059" y="2512042"/>
              <a:ext cx="15683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 name="Group 347">
            <a:extLst>
              <a:ext uri="{FF2B5EF4-FFF2-40B4-BE49-F238E27FC236}">
                <a16:creationId xmlns:a16="http://schemas.microsoft.com/office/drawing/2014/main" id="{DB47E8A5-F1BC-4F56-9159-A6C38650647B}"/>
              </a:ext>
            </a:extLst>
          </p:cNvPr>
          <p:cNvGrpSpPr/>
          <p:nvPr/>
        </p:nvGrpSpPr>
        <p:grpSpPr>
          <a:xfrm>
            <a:off x="4786977" y="2161666"/>
            <a:ext cx="2902146" cy="693161"/>
            <a:chOff x="2570256" y="1281494"/>
            <a:chExt cx="2902146" cy="693161"/>
          </a:xfrm>
        </p:grpSpPr>
        <p:cxnSp>
          <p:nvCxnSpPr>
            <p:cNvPr id="349" name="Straight Connector 348">
              <a:extLst>
                <a:ext uri="{FF2B5EF4-FFF2-40B4-BE49-F238E27FC236}">
                  <a16:creationId xmlns:a16="http://schemas.microsoft.com/office/drawing/2014/main" id="{B50FC115-DFB9-4227-9A05-E8529BA9242E}"/>
                </a:ext>
              </a:extLst>
            </p:cNvPr>
            <p:cNvCxnSpPr>
              <a:cxnSpLocks/>
            </p:cNvCxnSpPr>
            <p:nvPr/>
          </p:nvCxnSpPr>
          <p:spPr>
            <a:xfrm flipH="1">
              <a:off x="2570256" y="1884045"/>
              <a:ext cx="263016" cy="0"/>
            </a:xfrm>
            <a:prstGeom prst="line">
              <a:avLst/>
            </a:prstGeom>
          </p:spPr>
          <p:style>
            <a:lnRef idx="1">
              <a:schemeClr val="dk1"/>
            </a:lnRef>
            <a:fillRef idx="0">
              <a:schemeClr val="dk1"/>
            </a:fillRef>
            <a:effectRef idx="0">
              <a:schemeClr val="dk1"/>
            </a:effectRef>
            <a:fontRef idx="minor">
              <a:schemeClr val="tx1"/>
            </a:fontRef>
          </p:style>
        </p:cxnSp>
        <p:sp>
          <p:nvSpPr>
            <p:cNvPr id="350" name="Rectangle 349">
              <a:extLst>
                <a:ext uri="{FF2B5EF4-FFF2-40B4-BE49-F238E27FC236}">
                  <a16:creationId xmlns:a16="http://schemas.microsoft.com/office/drawing/2014/main" id="{BF2B884A-7F1C-4D0D-B0EC-87578FA48D0E}"/>
                </a:ext>
              </a:extLst>
            </p:cNvPr>
            <p:cNvSpPr/>
            <p:nvPr/>
          </p:nvSpPr>
          <p:spPr>
            <a:xfrm rot="16200000">
              <a:off x="4657691" y="1159944"/>
              <a:ext cx="693161" cy="9362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Rectangle 350">
              <a:extLst>
                <a:ext uri="{FF2B5EF4-FFF2-40B4-BE49-F238E27FC236}">
                  <a16:creationId xmlns:a16="http://schemas.microsoft.com/office/drawing/2014/main" id="{E3F8536C-5194-4B25-A664-61F32A25270B}"/>
                </a:ext>
              </a:extLst>
            </p:cNvPr>
            <p:cNvSpPr/>
            <p:nvPr/>
          </p:nvSpPr>
          <p:spPr>
            <a:xfrm>
              <a:off x="4673148" y="1385694"/>
              <a:ext cx="321371" cy="48929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2" name="Group 351">
              <a:extLst>
                <a:ext uri="{FF2B5EF4-FFF2-40B4-BE49-F238E27FC236}">
                  <a16:creationId xmlns:a16="http://schemas.microsoft.com/office/drawing/2014/main" id="{2B680F0B-FAF9-4D3D-A1C3-FD09522BD8A7}"/>
                </a:ext>
              </a:extLst>
            </p:cNvPr>
            <p:cNvGrpSpPr/>
            <p:nvPr/>
          </p:nvGrpSpPr>
          <p:grpSpPr>
            <a:xfrm>
              <a:off x="4581092" y="1555587"/>
              <a:ext cx="184111" cy="144976"/>
              <a:chOff x="1146122" y="1488402"/>
              <a:chExt cx="252000" cy="213584"/>
            </a:xfrm>
          </p:grpSpPr>
          <p:sp>
            <p:nvSpPr>
              <p:cNvPr id="369" name="Isosceles Triangle 368">
                <a:extLst>
                  <a:ext uri="{FF2B5EF4-FFF2-40B4-BE49-F238E27FC236}">
                    <a16:creationId xmlns:a16="http://schemas.microsoft.com/office/drawing/2014/main" id="{F3485BED-2A70-4212-A005-D2612C35CB7C}"/>
                  </a:ext>
                </a:extLst>
              </p:cNvPr>
              <p:cNvSpPr/>
              <p:nvPr/>
            </p:nvSpPr>
            <p:spPr>
              <a:xfrm>
                <a:off x="1153302" y="1488402"/>
                <a:ext cx="228988" cy="213584"/>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0" name="Straight Connector 369">
                <a:extLst>
                  <a:ext uri="{FF2B5EF4-FFF2-40B4-BE49-F238E27FC236}">
                    <a16:creationId xmlns:a16="http://schemas.microsoft.com/office/drawing/2014/main" id="{5B9258B1-8CE5-449A-8BDE-81E99BC07A0F}"/>
                  </a:ext>
                </a:extLst>
              </p:cNvPr>
              <p:cNvCxnSpPr/>
              <p:nvPr/>
            </p:nvCxnSpPr>
            <p:spPr>
              <a:xfrm>
                <a:off x="1146122" y="1488402"/>
                <a:ext cx="252000" cy="0"/>
              </a:xfrm>
              <a:prstGeom prst="line">
                <a:avLst/>
              </a:prstGeom>
            </p:spPr>
            <p:style>
              <a:lnRef idx="1">
                <a:schemeClr val="dk1"/>
              </a:lnRef>
              <a:fillRef idx="0">
                <a:schemeClr val="dk1"/>
              </a:fillRef>
              <a:effectRef idx="0">
                <a:schemeClr val="dk1"/>
              </a:effectRef>
              <a:fontRef idx="minor">
                <a:schemeClr val="tx1"/>
              </a:fontRef>
            </p:style>
          </p:cxnSp>
        </p:grpSp>
        <p:grpSp>
          <p:nvGrpSpPr>
            <p:cNvPr id="353" name="Group 352">
              <a:extLst>
                <a:ext uri="{FF2B5EF4-FFF2-40B4-BE49-F238E27FC236}">
                  <a16:creationId xmlns:a16="http://schemas.microsoft.com/office/drawing/2014/main" id="{ECB51C3C-E568-416C-81AE-B40802203595}"/>
                </a:ext>
              </a:extLst>
            </p:cNvPr>
            <p:cNvGrpSpPr/>
            <p:nvPr/>
          </p:nvGrpSpPr>
          <p:grpSpPr>
            <a:xfrm flipV="1">
              <a:off x="4902466" y="1555587"/>
              <a:ext cx="184111" cy="144976"/>
              <a:chOff x="1146122" y="1488402"/>
              <a:chExt cx="252000" cy="213584"/>
            </a:xfrm>
          </p:grpSpPr>
          <p:sp>
            <p:nvSpPr>
              <p:cNvPr id="367" name="Isosceles Triangle 366">
                <a:extLst>
                  <a:ext uri="{FF2B5EF4-FFF2-40B4-BE49-F238E27FC236}">
                    <a16:creationId xmlns:a16="http://schemas.microsoft.com/office/drawing/2014/main" id="{387A0D26-1823-417C-8BC1-E6CC6B757690}"/>
                  </a:ext>
                </a:extLst>
              </p:cNvPr>
              <p:cNvSpPr/>
              <p:nvPr/>
            </p:nvSpPr>
            <p:spPr>
              <a:xfrm>
                <a:off x="1153302" y="1488402"/>
                <a:ext cx="228988" cy="213584"/>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8" name="Straight Connector 367">
                <a:extLst>
                  <a:ext uri="{FF2B5EF4-FFF2-40B4-BE49-F238E27FC236}">
                    <a16:creationId xmlns:a16="http://schemas.microsoft.com/office/drawing/2014/main" id="{D893D949-B142-4F9F-B00D-EF3F84935C56}"/>
                  </a:ext>
                </a:extLst>
              </p:cNvPr>
              <p:cNvCxnSpPr/>
              <p:nvPr/>
            </p:nvCxnSpPr>
            <p:spPr>
              <a:xfrm>
                <a:off x="1146122" y="1488402"/>
                <a:ext cx="252000" cy="0"/>
              </a:xfrm>
              <a:prstGeom prst="line">
                <a:avLst/>
              </a:prstGeom>
            </p:spPr>
            <p:style>
              <a:lnRef idx="1">
                <a:schemeClr val="dk1"/>
              </a:lnRef>
              <a:fillRef idx="0">
                <a:schemeClr val="dk1"/>
              </a:fillRef>
              <a:effectRef idx="0">
                <a:schemeClr val="dk1"/>
              </a:effectRef>
              <a:fontRef idx="minor">
                <a:schemeClr val="tx1"/>
              </a:fontRef>
            </p:style>
          </p:cxnSp>
        </p:grpSp>
        <p:sp>
          <p:nvSpPr>
            <p:cNvPr id="354" name="Oval 353">
              <a:extLst>
                <a:ext uri="{FF2B5EF4-FFF2-40B4-BE49-F238E27FC236}">
                  <a16:creationId xmlns:a16="http://schemas.microsoft.com/office/drawing/2014/main" id="{4D78CC3A-A813-4499-B19C-E3AA1467FDE5}"/>
                </a:ext>
              </a:extLst>
            </p:cNvPr>
            <p:cNvSpPr/>
            <p:nvPr/>
          </p:nvSpPr>
          <p:spPr>
            <a:xfrm>
              <a:off x="4661712" y="1381164"/>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CFE17378-1D1C-4C47-8F86-D4D02486B784}"/>
                </a:ext>
              </a:extLst>
            </p:cNvPr>
            <p:cNvSpPr/>
            <p:nvPr/>
          </p:nvSpPr>
          <p:spPr>
            <a:xfrm>
              <a:off x="4665111" y="1856108"/>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6" name="Straight Connector 355">
              <a:extLst>
                <a:ext uri="{FF2B5EF4-FFF2-40B4-BE49-F238E27FC236}">
                  <a16:creationId xmlns:a16="http://schemas.microsoft.com/office/drawing/2014/main" id="{C59D94EF-9150-4AFB-A00A-CC29217EB50B}"/>
                </a:ext>
              </a:extLst>
            </p:cNvPr>
            <p:cNvCxnSpPr>
              <a:cxnSpLocks/>
            </p:cNvCxnSpPr>
            <p:nvPr/>
          </p:nvCxnSpPr>
          <p:spPr>
            <a:xfrm flipH="1">
              <a:off x="4345964" y="1389273"/>
              <a:ext cx="333323" cy="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Rectangle 356">
              <a:extLst>
                <a:ext uri="{FF2B5EF4-FFF2-40B4-BE49-F238E27FC236}">
                  <a16:creationId xmlns:a16="http://schemas.microsoft.com/office/drawing/2014/main" id="{783B9564-DCF6-40E2-8571-135F0D40699E}"/>
                </a:ext>
              </a:extLst>
            </p:cNvPr>
            <p:cNvSpPr/>
            <p:nvPr/>
          </p:nvSpPr>
          <p:spPr>
            <a:xfrm>
              <a:off x="3897338" y="1820619"/>
              <a:ext cx="289890" cy="11779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8" name="Straight Connector 357">
              <a:extLst>
                <a:ext uri="{FF2B5EF4-FFF2-40B4-BE49-F238E27FC236}">
                  <a16:creationId xmlns:a16="http://schemas.microsoft.com/office/drawing/2014/main" id="{BEEDC0DB-0101-4A4D-8969-ED028AB2647A}"/>
                </a:ext>
              </a:extLst>
            </p:cNvPr>
            <p:cNvCxnSpPr>
              <a:stCxn id="355" idx="3"/>
              <a:endCxn id="357" idx="3"/>
            </p:cNvCxnSpPr>
            <p:nvPr/>
          </p:nvCxnSpPr>
          <p:spPr>
            <a:xfrm flipH="1">
              <a:off x="4187228" y="1876965"/>
              <a:ext cx="481735" cy="0"/>
            </a:xfrm>
            <a:prstGeom prst="line">
              <a:avLst/>
            </a:prstGeom>
          </p:spPr>
          <p:style>
            <a:lnRef idx="1">
              <a:schemeClr val="dk1"/>
            </a:lnRef>
            <a:fillRef idx="0">
              <a:schemeClr val="dk1"/>
            </a:fillRef>
            <a:effectRef idx="0">
              <a:schemeClr val="dk1"/>
            </a:effectRef>
            <a:fontRef idx="minor">
              <a:schemeClr val="tx1"/>
            </a:fontRef>
          </p:style>
        </p:cxnSp>
        <p:sp>
          <p:nvSpPr>
            <p:cNvPr id="359" name="Oval 358">
              <a:extLst>
                <a:ext uri="{FF2B5EF4-FFF2-40B4-BE49-F238E27FC236}">
                  <a16:creationId xmlns:a16="http://schemas.microsoft.com/office/drawing/2014/main" id="{620A552A-20FA-4B09-97DF-75BAA084E5CA}"/>
                </a:ext>
              </a:extLst>
            </p:cNvPr>
            <p:cNvSpPr/>
            <p:nvPr/>
          </p:nvSpPr>
          <p:spPr>
            <a:xfrm>
              <a:off x="4333781" y="1379653"/>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0" name="Straight Connector 359">
              <a:extLst>
                <a:ext uri="{FF2B5EF4-FFF2-40B4-BE49-F238E27FC236}">
                  <a16:creationId xmlns:a16="http://schemas.microsoft.com/office/drawing/2014/main" id="{227354C4-A850-49BA-A9D1-4BDE106B78A9}"/>
                </a:ext>
              </a:extLst>
            </p:cNvPr>
            <p:cNvCxnSpPr>
              <a:cxnSpLocks/>
            </p:cNvCxnSpPr>
            <p:nvPr/>
          </p:nvCxnSpPr>
          <p:spPr>
            <a:xfrm flipH="1">
              <a:off x="3416295" y="1879515"/>
              <a:ext cx="481735" cy="0"/>
            </a:xfrm>
            <a:prstGeom prst="line">
              <a:avLst/>
            </a:prstGeom>
          </p:spPr>
          <p:style>
            <a:lnRef idx="1">
              <a:schemeClr val="dk1"/>
            </a:lnRef>
            <a:fillRef idx="0">
              <a:schemeClr val="dk1"/>
            </a:fillRef>
            <a:effectRef idx="0">
              <a:schemeClr val="dk1"/>
            </a:effectRef>
            <a:fontRef idx="minor">
              <a:schemeClr val="tx1"/>
            </a:fontRef>
          </p:style>
        </p:cxnSp>
        <p:sp>
          <p:nvSpPr>
            <p:cNvPr id="361" name="Oval 360">
              <a:extLst>
                <a:ext uri="{FF2B5EF4-FFF2-40B4-BE49-F238E27FC236}">
                  <a16:creationId xmlns:a16="http://schemas.microsoft.com/office/drawing/2014/main" id="{3AE1EFCA-DF5F-430D-9A56-6D48B73A5878}"/>
                </a:ext>
              </a:extLst>
            </p:cNvPr>
            <p:cNvSpPr/>
            <p:nvPr/>
          </p:nvSpPr>
          <p:spPr>
            <a:xfrm>
              <a:off x="3361246" y="1854735"/>
              <a:ext cx="52603" cy="4887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TextBox 361">
              <a:extLst>
                <a:ext uri="{FF2B5EF4-FFF2-40B4-BE49-F238E27FC236}">
                  <a16:creationId xmlns:a16="http://schemas.microsoft.com/office/drawing/2014/main" id="{3161FC80-63CD-413C-AA34-8F16BE2F8346}"/>
                </a:ext>
              </a:extLst>
            </p:cNvPr>
            <p:cNvSpPr txBox="1"/>
            <p:nvPr/>
          </p:nvSpPr>
          <p:spPr>
            <a:xfrm>
              <a:off x="3392970" y="1595614"/>
              <a:ext cx="449193" cy="338554"/>
            </a:xfrm>
            <a:prstGeom prst="rect">
              <a:avLst/>
            </a:prstGeom>
            <a:noFill/>
          </p:spPr>
          <p:txBody>
            <a:bodyPr wrap="square" rtlCol="0">
              <a:spAutoFit/>
            </a:bodyPr>
            <a:lstStyle/>
            <a:p>
              <a:r>
                <a:rPr lang="en-GB" sz="1600"/>
                <a:t>S5</a:t>
              </a:r>
            </a:p>
          </p:txBody>
        </p:sp>
        <p:cxnSp>
          <p:nvCxnSpPr>
            <p:cNvPr id="363" name="Straight Connector 362">
              <a:extLst>
                <a:ext uri="{FF2B5EF4-FFF2-40B4-BE49-F238E27FC236}">
                  <a16:creationId xmlns:a16="http://schemas.microsoft.com/office/drawing/2014/main" id="{51C23B7B-AA35-4D11-A03A-2405AF31DE4A}"/>
                </a:ext>
              </a:extLst>
            </p:cNvPr>
            <p:cNvCxnSpPr>
              <a:cxnSpLocks/>
            </p:cNvCxnSpPr>
            <p:nvPr/>
          </p:nvCxnSpPr>
          <p:spPr>
            <a:xfrm flipH="1">
              <a:off x="3103822" y="1879515"/>
              <a:ext cx="263016" cy="0"/>
            </a:xfrm>
            <a:prstGeom prst="line">
              <a:avLst/>
            </a:prstGeom>
          </p:spPr>
          <p:style>
            <a:lnRef idx="1">
              <a:schemeClr val="dk1"/>
            </a:lnRef>
            <a:fillRef idx="0">
              <a:schemeClr val="dk1"/>
            </a:fillRef>
            <a:effectRef idx="0">
              <a:schemeClr val="dk1"/>
            </a:effectRef>
            <a:fontRef idx="minor">
              <a:schemeClr val="tx1"/>
            </a:fontRef>
          </p:style>
        </p:cxnSp>
        <p:grpSp>
          <p:nvGrpSpPr>
            <p:cNvPr id="364" name="Group 363">
              <a:extLst>
                <a:ext uri="{FF2B5EF4-FFF2-40B4-BE49-F238E27FC236}">
                  <a16:creationId xmlns:a16="http://schemas.microsoft.com/office/drawing/2014/main" id="{CB992CE5-41FD-4B53-A236-95B82BA064B6}"/>
                </a:ext>
              </a:extLst>
            </p:cNvPr>
            <p:cNvGrpSpPr/>
            <p:nvPr/>
          </p:nvGrpSpPr>
          <p:grpSpPr>
            <a:xfrm rot="1500000">
              <a:off x="2834698" y="1820523"/>
              <a:ext cx="280327" cy="36000"/>
              <a:chOff x="1621892" y="1225120"/>
              <a:chExt cx="280327" cy="36000"/>
            </a:xfrm>
          </p:grpSpPr>
          <p:cxnSp>
            <p:nvCxnSpPr>
              <p:cNvPr id="365" name="Straight Connector 364">
                <a:extLst>
                  <a:ext uri="{FF2B5EF4-FFF2-40B4-BE49-F238E27FC236}">
                    <a16:creationId xmlns:a16="http://schemas.microsoft.com/office/drawing/2014/main" id="{A3C84C8A-E80C-43CB-A94C-13827106B952}"/>
                  </a:ext>
                </a:extLst>
              </p:cNvPr>
              <p:cNvCxnSpPr/>
              <p:nvPr/>
            </p:nvCxnSpPr>
            <p:spPr>
              <a:xfrm>
                <a:off x="1621892" y="1228099"/>
                <a:ext cx="280327" cy="0"/>
              </a:xfrm>
              <a:prstGeom prst="line">
                <a:avLst/>
              </a:prstGeom>
              <a:ln w="12700"/>
            </p:spPr>
            <p:style>
              <a:lnRef idx="1">
                <a:schemeClr val="dk1"/>
              </a:lnRef>
              <a:fillRef idx="0">
                <a:schemeClr val="dk1"/>
              </a:fillRef>
              <a:effectRef idx="0">
                <a:schemeClr val="dk1"/>
              </a:effectRef>
              <a:fontRef idx="minor">
                <a:schemeClr val="tx1"/>
              </a:fontRef>
            </p:style>
          </p:cxnSp>
          <p:sp>
            <p:nvSpPr>
              <p:cNvPr id="366" name="Rectangle 365">
                <a:extLst>
                  <a:ext uri="{FF2B5EF4-FFF2-40B4-BE49-F238E27FC236}">
                    <a16:creationId xmlns:a16="http://schemas.microsoft.com/office/drawing/2014/main" id="{A124EB81-C249-4880-A4C0-566EEF1C5726}"/>
                  </a:ext>
                </a:extLst>
              </p:cNvPr>
              <p:cNvSpPr/>
              <p:nvPr/>
            </p:nvSpPr>
            <p:spPr>
              <a:xfrm flipV="1">
                <a:off x="1683381" y="1225120"/>
                <a:ext cx="108000"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71" name="Group 370">
            <a:extLst>
              <a:ext uri="{FF2B5EF4-FFF2-40B4-BE49-F238E27FC236}">
                <a16:creationId xmlns:a16="http://schemas.microsoft.com/office/drawing/2014/main" id="{9034655D-0CC1-4529-A29B-186404128AF3}"/>
              </a:ext>
            </a:extLst>
          </p:cNvPr>
          <p:cNvGrpSpPr/>
          <p:nvPr/>
        </p:nvGrpSpPr>
        <p:grpSpPr>
          <a:xfrm>
            <a:off x="4786977" y="2938481"/>
            <a:ext cx="2902146" cy="693161"/>
            <a:chOff x="2570256" y="1281494"/>
            <a:chExt cx="2902146" cy="693161"/>
          </a:xfrm>
        </p:grpSpPr>
        <p:cxnSp>
          <p:nvCxnSpPr>
            <p:cNvPr id="372" name="Straight Connector 371">
              <a:extLst>
                <a:ext uri="{FF2B5EF4-FFF2-40B4-BE49-F238E27FC236}">
                  <a16:creationId xmlns:a16="http://schemas.microsoft.com/office/drawing/2014/main" id="{D8F94283-AE07-4F86-B65F-D76CE0CF7FEF}"/>
                </a:ext>
              </a:extLst>
            </p:cNvPr>
            <p:cNvCxnSpPr>
              <a:cxnSpLocks/>
            </p:cNvCxnSpPr>
            <p:nvPr/>
          </p:nvCxnSpPr>
          <p:spPr>
            <a:xfrm flipH="1">
              <a:off x="2570256" y="1884045"/>
              <a:ext cx="263016" cy="0"/>
            </a:xfrm>
            <a:prstGeom prst="line">
              <a:avLst/>
            </a:prstGeom>
          </p:spPr>
          <p:style>
            <a:lnRef idx="1">
              <a:schemeClr val="dk1"/>
            </a:lnRef>
            <a:fillRef idx="0">
              <a:schemeClr val="dk1"/>
            </a:fillRef>
            <a:effectRef idx="0">
              <a:schemeClr val="dk1"/>
            </a:effectRef>
            <a:fontRef idx="minor">
              <a:schemeClr val="tx1"/>
            </a:fontRef>
          </p:style>
        </p:cxnSp>
        <p:sp>
          <p:nvSpPr>
            <p:cNvPr id="373" name="Rectangle 372">
              <a:extLst>
                <a:ext uri="{FF2B5EF4-FFF2-40B4-BE49-F238E27FC236}">
                  <a16:creationId xmlns:a16="http://schemas.microsoft.com/office/drawing/2014/main" id="{BF386EB7-FE18-4DFB-ADAD-3F4C463A216D}"/>
                </a:ext>
              </a:extLst>
            </p:cNvPr>
            <p:cNvSpPr/>
            <p:nvPr/>
          </p:nvSpPr>
          <p:spPr>
            <a:xfrm rot="16200000">
              <a:off x="4657691" y="1159944"/>
              <a:ext cx="693161" cy="9362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6714BBF4-8E42-4ABB-861C-3E986A98725E}"/>
                </a:ext>
              </a:extLst>
            </p:cNvPr>
            <p:cNvSpPr/>
            <p:nvPr/>
          </p:nvSpPr>
          <p:spPr>
            <a:xfrm>
              <a:off x="4673148" y="1385694"/>
              <a:ext cx="321371" cy="48929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5" name="Group 374">
              <a:extLst>
                <a:ext uri="{FF2B5EF4-FFF2-40B4-BE49-F238E27FC236}">
                  <a16:creationId xmlns:a16="http://schemas.microsoft.com/office/drawing/2014/main" id="{D17CFB55-2DEB-4DA0-8032-EAF1C790A299}"/>
                </a:ext>
              </a:extLst>
            </p:cNvPr>
            <p:cNvGrpSpPr/>
            <p:nvPr/>
          </p:nvGrpSpPr>
          <p:grpSpPr>
            <a:xfrm>
              <a:off x="4581092" y="1555587"/>
              <a:ext cx="184111" cy="144976"/>
              <a:chOff x="1146122" y="1488402"/>
              <a:chExt cx="252000" cy="213584"/>
            </a:xfrm>
          </p:grpSpPr>
          <p:sp>
            <p:nvSpPr>
              <p:cNvPr id="392" name="Isosceles Triangle 391">
                <a:extLst>
                  <a:ext uri="{FF2B5EF4-FFF2-40B4-BE49-F238E27FC236}">
                    <a16:creationId xmlns:a16="http://schemas.microsoft.com/office/drawing/2014/main" id="{98EB413E-E7F1-4101-A2CC-A58A6D51F179}"/>
                  </a:ext>
                </a:extLst>
              </p:cNvPr>
              <p:cNvSpPr/>
              <p:nvPr/>
            </p:nvSpPr>
            <p:spPr>
              <a:xfrm>
                <a:off x="1153302" y="1488402"/>
                <a:ext cx="228988" cy="213584"/>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3" name="Straight Connector 392">
                <a:extLst>
                  <a:ext uri="{FF2B5EF4-FFF2-40B4-BE49-F238E27FC236}">
                    <a16:creationId xmlns:a16="http://schemas.microsoft.com/office/drawing/2014/main" id="{8999D89E-2FB5-49AF-A368-0A344D0AF09A}"/>
                  </a:ext>
                </a:extLst>
              </p:cNvPr>
              <p:cNvCxnSpPr/>
              <p:nvPr/>
            </p:nvCxnSpPr>
            <p:spPr>
              <a:xfrm>
                <a:off x="1146122" y="1488402"/>
                <a:ext cx="252000" cy="0"/>
              </a:xfrm>
              <a:prstGeom prst="line">
                <a:avLst/>
              </a:prstGeom>
            </p:spPr>
            <p:style>
              <a:lnRef idx="1">
                <a:schemeClr val="dk1"/>
              </a:lnRef>
              <a:fillRef idx="0">
                <a:schemeClr val="dk1"/>
              </a:fillRef>
              <a:effectRef idx="0">
                <a:schemeClr val="dk1"/>
              </a:effectRef>
              <a:fontRef idx="minor">
                <a:schemeClr val="tx1"/>
              </a:fontRef>
            </p:style>
          </p:cxnSp>
        </p:grpSp>
        <p:grpSp>
          <p:nvGrpSpPr>
            <p:cNvPr id="376" name="Group 375">
              <a:extLst>
                <a:ext uri="{FF2B5EF4-FFF2-40B4-BE49-F238E27FC236}">
                  <a16:creationId xmlns:a16="http://schemas.microsoft.com/office/drawing/2014/main" id="{619555F9-24AB-4328-8AB4-E3095A0C825D}"/>
                </a:ext>
              </a:extLst>
            </p:cNvPr>
            <p:cNvGrpSpPr/>
            <p:nvPr/>
          </p:nvGrpSpPr>
          <p:grpSpPr>
            <a:xfrm flipV="1">
              <a:off x="4902466" y="1555587"/>
              <a:ext cx="184111" cy="144976"/>
              <a:chOff x="1146122" y="1488402"/>
              <a:chExt cx="252000" cy="213584"/>
            </a:xfrm>
          </p:grpSpPr>
          <p:sp>
            <p:nvSpPr>
              <p:cNvPr id="390" name="Isosceles Triangle 389">
                <a:extLst>
                  <a:ext uri="{FF2B5EF4-FFF2-40B4-BE49-F238E27FC236}">
                    <a16:creationId xmlns:a16="http://schemas.microsoft.com/office/drawing/2014/main" id="{0E15CDA9-5D5B-4758-B0A2-6F24DAB20542}"/>
                  </a:ext>
                </a:extLst>
              </p:cNvPr>
              <p:cNvSpPr/>
              <p:nvPr/>
            </p:nvSpPr>
            <p:spPr>
              <a:xfrm>
                <a:off x="1153302" y="1488402"/>
                <a:ext cx="228988" cy="213584"/>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1" name="Straight Connector 390">
                <a:extLst>
                  <a:ext uri="{FF2B5EF4-FFF2-40B4-BE49-F238E27FC236}">
                    <a16:creationId xmlns:a16="http://schemas.microsoft.com/office/drawing/2014/main" id="{F582FE09-E05A-4CCD-8055-B1CEBA9537AA}"/>
                  </a:ext>
                </a:extLst>
              </p:cNvPr>
              <p:cNvCxnSpPr/>
              <p:nvPr/>
            </p:nvCxnSpPr>
            <p:spPr>
              <a:xfrm>
                <a:off x="1146122" y="1488402"/>
                <a:ext cx="252000" cy="0"/>
              </a:xfrm>
              <a:prstGeom prst="line">
                <a:avLst/>
              </a:prstGeom>
            </p:spPr>
            <p:style>
              <a:lnRef idx="1">
                <a:schemeClr val="dk1"/>
              </a:lnRef>
              <a:fillRef idx="0">
                <a:schemeClr val="dk1"/>
              </a:fillRef>
              <a:effectRef idx="0">
                <a:schemeClr val="dk1"/>
              </a:effectRef>
              <a:fontRef idx="minor">
                <a:schemeClr val="tx1"/>
              </a:fontRef>
            </p:style>
          </p:cxnSp>
        </p:grpSp>
        <p:sp>
          <p:nvSpPr>
            <p:cNvPr id="377" name="Oval 376">
              <a:extLst>
                <a:ext uri="{FF2B5EF4-FFF2-40B4-BE49-F238E27FC236}">
                  <a16:creationId xmlns:a16="http://schemas.microsoft.com/office/drawing/2014/main" id="{44E134D4-3CCE-44A7-BB33-C28F99F526B1}"/>
                </a:ext>
              </a:extLst>
            </p:cNvPr>
            <p:cNvSpPr/>
            <p:nvPr/>
          </p:nvSpPr>
          <p:spPr>
            <a:xfrm>
              <a:off x="4661712" y="1381164"/>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Oval 377">
              <a:extLst>
                <a:ext uri="{FF2B5EF4-FFF2-40B4-BE49-F238E27FC236}">
                  <a16:creationId xmlns:a16="http://schemas.microsoft.com/office/drawing/2014/main" id="{C03BDFE5-AA8A-488F-9343-865132486D03}"/>
                </a:ext>
              </a:extLst>
            </p:cNvPr>
            <p:cNvSpPr/>
            <p:nvPr/>
          </p:nvSpPr>
          <p:spPr>
            <a:xfrm>
              <a:off x="4665111" y="1856108"/>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9" name="Straight Connector 378">
              <a:extLst>
                <a:ext uri="{FF2B5EF4-FFF2-40B4-BE49-F238E27FC236}">
                  <a16:creationId xmlns:a16="http://schemas.microsoft.com/office/drawing/2014/main" id="{2CE0643C-F7A8-408A-AD7B-746DA0730F64}"/>
                </a:ext>
              </a:extLst>
            </p:cNvPr>
            <p:cNvCxnSpPr>
              <a:cxnSpLocks/>
            </p:cNvCxnSpPr>
            <p:nvPr/>
          </p:nvCxnSpPr>
          <p:spPr>
            <a:xfrm flipH="1">
              <a:off x="4345964" y="1389273"/>
              <a:ext cx="333323" cy="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0" name="Rectangle 379">
              <a:extLst>
                <a:ext uri="{FF2B5EF4-FFF2-40B4-BE49-F238E27FC236}">
                  <a16:creationId xmlns:a16="http://schemas.microsoft.com/office/drawing/2014/main" id="{C6A99022-A8BE-48D3-BB32-A4AF56C3D1C7}"/>
                </a:ext>
              </a:extLst>
            </p:cNvPr>
            <p:cNvSpPr/>
            <p:nvPr/>
          </p:nvSpPr>
          <p:spPr>
            <a:xfrm>
              <a:off x="3897338" y="1820619"/>
              <a:ext cx="289890" cy="11779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1" name="Straight Connector 380">
              <a:extLst>
                <a:ext uri="{FF2B5EF4-FFF2-40B4-BE49-F238E27FC236}">
                  <a16:creationId xmlns:a16="http://schemas.microsoft.com/office/drawing/2014/main" id="{B4513717-A516-4EBB-A4AD-A73FC86521A9}"/>
                </a:ext>
              </a:extLst>
            </p:cNvPr>
            <p:cNvCxnSpPr>
              <a:stCxn id="378" idx="3"/>
              <a:endCxn id="380" idx="3"/>
            </p:cNvCxnSpPr>
            <p:nvPr/>
          </p:nvCxnSpPr>
          <p:spPr>
            <a:xfrm flipH="1">
              <a:off x="4187228" y="1876965"/>
              <a:ext cx="481735" cy="0"/>
            </a:xfrm>
            <a:prstGeom prst="line">
              <a:avLst/>
            </a:prstGeom>
          </p:spPr>
          <p:style>
            <a:lnRef idx="1">
              <a:schemeClr val="dk1"/>
            </a:lnRef>
            <a:fillRef idx="0">
              <a:schemeClr val="dk1"/>
            </a:fillRef>
            <a:effectRef idx="0">
              <a:schemeClr val="dk1"/>
            </a:effectRef>
            <a:fontRef idx="minor">
              <a:schemeClr val="tx1"/>
            </a:fontRef>
          </p:style>
        </p:cxnSp>
        <p:sp>
          <p:nvSpPr>
            <p:cNvPr id="382" name="Oval 381">
              <a:extLst>
                <a:ext uri="{FF2B5EF4-FFF2-40B4-BE49-F238E27FC236}">
                  <a16:creationId xmlns:a16="http://schemas.microsoft.com/office/drawing/2014/main" id="{712DD4AD-7CD3-4DB0-A4E5-1F6A41884F52}"/>
                </a:ext>
              </a:extLst>
            </p:cNvPr>
            <p:cNvSpPr/>
            <p:nvPr/>
          </p:nvSpPr>
          <p:spPr>
            <a:xfrm>
              <a:off x="4333781" y="1379653"/>
              <a:ext cx="26302" cy="24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3" name="Straight Connector 382">
              <a:extLst>
                <a:ext uri="{FF2B5EF4-FFF2-40B4-BE49-F238E27FC236}">
                  <a16:creationId xmlns:a16="http://schemas.microsoft.com/office/drawing/2014/main" id="{5A7AA7FB-CD6B-49D9-A92A-650EF562F126}"/>
                </a:ext>
              </a:extLst>
            </p:cNvPr>
            <p:cNvCxnSpPr>
              <a:cxnSpLocks/>
            </p:cNvCxnSpPr>
            <p:nvPr/>
          </p:nvCxnSpPr>
          <p:spPr>
            <a:xfrm flipH="1">
              <a:off x="3416295" y="1879515"/>
              <a:ext cx="481735" cy="0"/>
            </a:xfrm>
            <a:prstGeom prst="line">
              <a:avLst/>
            </a:prstGeom>
          </p:spPr>
          <p:style>
            <a:lnRef idx="1">
              <a:schemeClr val="dk1"/>
            </a:lnRef>
            <a:fillRef idx="0">
              <a:schemeClr val="dk1"/>
            </a:fillRef>
            <a:effectRef idx="0">
              <a:schemeClr val="dk1"/>
            </a:effectRef>
            <a:fontRef idx="minor">
              <a:schemeClr val="tx1"/>
            </a:fontRef>
          </p:style>
        </p:cxnSp>
        <p:sp>
          <p:nvSpPr>
            <p:cNvPr id="384" name="Oval 383">
              <a:extLst>
                <a:ext uri="{FF2B5EF4-FFF2-40B4-BE49-F238E27FC236}">
                  <a16:creationId xmlns:a16="http://schemas.microsoft.com/office/drawing/2014/main" id="{79F72AA6-BF1B-4E08-A9D1-EE8F3F9890CA}"/>
                </a:ext>
              </a:extLst>
            </p:cNvPr>
            <p:cNvSpPr/>
            <p:nvPr/>
          </p:nvSpPr>
          <p:spPr>
            <a:xfrm>
              <a:off x="3361246" y="1854735"/>
              <a:ext cx="52603" cy="4887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TextBox 384">
              <a:extLst>
                <a:ext uri="{FF2B5EF4-FFF2-40B4-BE49-F238E27FC236}">
                  <a16:creationId xmlns:a16="http://schemas.microsoft.com/office/drawing/2014/main" id="{E89030D8-0060-44CC-A78D-59FCCF52F134}"/>
                </a:ext>
              </a:extLst>
            </p:cNvPr>
            <p:cNvSpPr txBox="1"/>
            <p:nvPr/>
          </p:nvSpPr>
          <p:spPr>
            <a:xfrm>
              <a:off x="3392970" y="1595614"/>
              <a:ext cx="449193" cy="338554"/>
            </a:xfrm>
            <a:prstGeom prst="rect">
              <a:avLst/>
            </a:prstGeom>
            <a:noFill/>
          </p:spPr>
          <p:txBody>
            <a:bodyPr wrap="square" rtlCol="0">
              <a:spAutoFit/>
            </a:bodyPr>
            <a:lstStyle/>
            <a:p>
              <a:r>
                <a:rPr lang="en-GB" sz="1600"/>
                <a:t>S6</a:t>
              </a:r>
            </a:p>
          </p:txBody>
        </p:sp>
        <p:cxnSp>
          <p:nvCxnSpPr>
            <p:cNvPr id="386" name="Straight Connector 385">
              <a:extLst>
                <a:ext uri="{FF2B5EF4-FFF2-40B4-BE49-F238E27FC236}">
                  <a16:creationId xmlns:a16="http://schemas.microsoft.com/office/drawing/2014/main" id="{439A3324-536D-4D11-AA81-404EB1B9423A}"/>
                </a:ext>
              </a:extLst>
            </p:cNvPr>
            <p:cNvCxnSpPr>
              <a:cxnSpLocks/>
            </p:cNvCxnSpPr>
            <p:nvPr/>
          </p:nvCxnSpPr>
          <p:spPr>
            <a:xfrm flipH="1">
              <a:off x="3103822" y="1879515"/>
              <a:ext cx="263016" cy="0"/>
            </a:xfrm>
            <a:prstGeom prst="line">
              <a:avLst/>
            </a:prstGeom>
          </p:spPr>
          <p:style>
            <a:lnRef idx="1">
              <a:schemeClr val="dk1"/>
            </a:lnRef>
            <a:fillRef idx="0">
              <a:schemeClr val="dk1"/>
            </a:fillRef>
            <a:effectRef idx="0">
              <a:schemeClr val="dk1"/>
            </a:effectRef>
            <a:fontRef idx="minor">
              <a:schemeClr val="tx1"/>
            </a:fontRef>
          </p:style>
        </p:cxnSp>
        <p:grpSp>
          <p:nvGrpSpPr>
            <p:cNvPr id="387" name="Group 386">
              <a:extLst>
                <a:ext uri="{FF2B5EF4-FFF2-40B4-BE49-F238E27FC236}">
                  <a16:creationId xmlns:a16="http://schemas.microsoft.com/office/drawing/2014/main" id="{68D4034F-E980-471D-B4D3-F1137EC300AF}"/>
                </a:ext>
              </a:extLst>
            </p:cNvPr>
            <p:cNvGrpSpPr/>
            <p:nvPr/>
          </p:nvGrpSpPr>
          <p:grpSpPr>
            <a:xfrm rot="1500000">
              <a:off x="2834698" y="1820523"/>
              <a:ext cx="280327" cy="36000"/>
              <a:chOff x="1621892" y="1225120"/>
              <a:chExt cx="280327" cy="36000"/>
            </a:xfrm>
          </p:grpSpPr>
          <p:cxnSp>
            <p:nvCxnSpPr>
              <p:cNvPr id="388" name="Straight Connector 387">
                <a:extLst>
                  <a:ext uri="{FF2B5EF4-FFF2-40B4-BE49-F238E27FC236}">
                    <a16:creationId xmlns:a16="http://schemas.microsoft.com/office/drawing/2014/main" id="{1D35777B-E13B-4C49-ACC2-84933168692C}"/>
                  </a:ext>
                </a:extLst>
              </p:cNvPr>
              <p:cNvCxnSpPr/>
              <p:nvPr/>
            </p:nvCxnSpPr>
            <p:spPr>
              <a:xfrm>
                <a:off x="1621892" y="1228099"/>
                <a:ext cx="280327" cy="0"/>
              </a:xfrm>
              <a:prstGeom prst="line">
                <a:avLst/>
              </a:prstGeom>
              <a:ln w="12700"/>
            </p:spPr>
            <p:style>
              <a:lnRef idx="1">
                <a:schemeClr val="dk1"/>
              </a:lnRef>
              <a:fillRef idx="0">
                <a:schemeClr val="dk1"/>
              </a:fillRef>
              <a:effectRef idx="0">
                <a:schemeClr val="dk1"/>
              </a:effectRef>
              <a:fontRef idx="minor">
                <a:schemeClr val="tx1"/>
              </a:fontRef>
            </p:style>
          </p:cxnSp>
          <p:sp>
            <p:nvSpPr>
              <p:cNvPr id="389" name="Rectangle 388">
                <a:extLst>
                  <a:ext uri="{FF2B5EF4-FFF2-40B4-BE49-F238E27FC236}">
                    <a16:creationId xmlns:a16="http://schemas.microsoft.com/office/drawing/2014/main" id="{8F72A196-E6CF-41E2-B822-EC02B0A4087D}"/>
                  </a:ext>
                </a:extLst>
              </p:cNvPr>
              <p:cNvSpPr/>
              <p:nvPr/>
            </p:nvSpPr>
            <p:spPr>
              <a:xfrm flipV="1">
                <a:off x="1683381" y="1225120"/>
                <a:ext cx="108000"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94" name="Oval 393">
            <a:extLst>
              <a:ext uri="{FF2B5EF4-FFF2-40B4-BE49-F238E27FC236}">
                <a16:creationId xmlns:a16="http://schemas.microsoft.com/office/drawing/2014/main" id="{39969868-209E-4C48-B9F2-93C623243735}"/>
              </a:ext>
            </a:extLst>
          </p:cNvPr>
          <p:cNvSpPr/>
          <p:nvPr/>
        </p:nvSpPr>
        <p:spPr>
          <a:xfrm>
            <a:off x="5582691" y="1436111"/>
            <a:ext cx="54000" cy="5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Oval 394">
            <a:extLst>
              <a:ext uri="{FF2B5EF4-FFF2-40B4-BE49-F238E27FC236}">
                <a16:creationId xmlns:a16="http://schemas.microsoft.com/office/drawing/2014/main" id="{366BF7B3-416E-46AC-9B8E-D4F00C08A4ED}"/>
              </a:ext>
            </a:extLst>
          </p:cNvPr>
          <p:cNvSpPr/>
          <p:nvPr/>
        </p:nvSpPr>
        <p:spPr>
          <a:xfrm>
            <a:off x="5582697" y="1678565"/>
            <a:ext cx="54000" cy="5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Oval 395">
            <a:extLst>
              <a:ext uri="{FF2B5EF4-FFF2-40B4-BE49-F238E27FC236}">
                <a16:creationId xmlns:a16="http://schemas.microsoft.com/office/drawing/2014/main" id="{0521645E-AF96-4C44-A92C-C0AE94846AEE}"/>
              </a:ext>
            </a:extLst>
          </p:cNvPr>
          <p:cNvSpPr/>
          <p:nvPr/>
        </p:nvSpPr>
        <p:spPr>
          <a:xfrm>
            <a:off x="5576407" y="4208966"/>
            <a:ext cx="54000" cy="5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Oval 396">
            <a:extLst>
              <a:ext uri="{FF2B5EF4-FFF2-40B4-BE49-F238E27FC236}">
                <a16:creationId xmlns:a16="http://schemas.microsoft.com/office/drawing/2014/main" id="{93DD0FB8-47B1-4473-B4BF-0060F99D8E78}"/>
              </a:ext>
            </a:extLst>
          </p:cNvPr>
          <p:cNvSpPr/>
          <p:nvPr/>
        </p:nvSpPr>
        <p:spPr>
          <a:xfrm>
            <a:off x="5584267" y="4480662"/>
            <a:ext cx="54000" cy="5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Oval 397">
            <a:extLst>
              <a:ext uri="{FF2B5EF4-FFF2-40B4-BE49-F238E27FC236}">
                <a16:creationId xmlns:a16="http://schemas.microsoft.com/office/drawing/2014/main" id="{D0955551-AD92-4E73-976C-3AFD26C32040}"/>
              </a:ext>
            </a:extLst>
          </p:cNvPr>
          <p:cNvSpPr/>
          <p:nvPr/>
        </p:nvSpPr>
        <p:spPr>
          <a:xfrm>
            <a:off x="5584267" y="3888341"/>
            <a:ext cx="54000" cy="540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9" name="Straight Connector 398">
            <a:extLst>
              <a:ext uri="{FF2B5EF4-FFF2-40B4-BE49-F238E27FC236}">
                <a16:creationId xmlns:a16="http://schemas.microsoft.com/office/drawing/2014/main" id="{D407DFDC-70CC-4855-8820-E8CF1E1F6E8C}"/>
              </a:ext>
            </a:extLst>
          </p:cNvPr>
          <p:cNvCxnSpPr>
            <a:cxnSpLocks/>
          </p:cNvCxnSpPr>
          <p:nvPr/>
        </p:nvCxnSpPr>
        <p:spPr>
          <a:xfrm>
            <a:off x="5623480" y="4235966"/>
            <a:ext cx="936000" cy="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DBFF9932-E01F-4499-B672-E03EFE3D1AAD}"/>
              </a:ext>
            </a:extLst>
          </p:cNvPr>
          <p:cNvCxnSpPr/>
          <p:nvPr/>
        </p:nvCxnSpPr>
        <p:spPr>
          <a:xfrm>
            <a:off x="4784285" y="1189257"/>
            <a:ext cx="0" cy="2736000"/>
          </a:xfrm>
          <a:prstGeom prst="line">
            <a:avLst/>
          </a:prstGeom>
          <a:ln w="9525">
            <a:solidFill>
              <a:srgbClr val="FF0000"/>
            </a:solidFill>
          </a:ln>
        </p:spPr>
        <p:style>
          <a:lnRef idx="1">
            <a:schemeClr val="dk1"/>
          </a:lnRef>
          <a:fillRef idx="0">
            <a:schemeClr val="dk1"/>
          </a:fillRef>
          <a:effectRef idx="0">
            <a:schemeClr val="dk1"/>
          </a:effectRef>
          <a:fontRef idx="minor">
            <a:schemeClr val="tx1"/>
          </a:fontRef>
        </p:style>
      </p:cxnSp>
      <p:grpSp>
        <p:nvGrpSpPr>
          <p:cNvPr id="401" name="Group 400">
            <a:extLst>
              <a:ext uri="{FF2B5EF4-FFF2-40B4-BE49-F238E27FC236}">
                <a16:creationId xmlns:a16="http://schemas.microsoft.com/office/drawing/2014/main" id="{C865A788-98EB-4791-88FB-1619350681EB}"/>
              </a:ext>
            </a:extLst>
          </p:cNvPr>
          <p:cNvGrpSpPr/>
          <p:nvPr/>
        </p:nvGrpSpPr>
        <p:grpSpPr>
          <a:xfrm rot="5400000">
            <a:off x="5747083" y="4428906"/>
            <a:ext cx="184111" cy="155286"/>
            <a:chOff x="7465015" y="1460288"/>
            <a:chExt cx="184111" cy="155286"/>
          </a:xfrm>
        </p:grpSpPr>
        <p:sp>
          <p:nvSpPr>
            <p:cNvPr id="402" name="Isosceles Triangle 401">
              <a:extLst>
                <a:ext uri="{FF2B5EF4-FFF2-40B4-BE49-F238E27FC236}">
                  <a16:creationId xmlns:a16="http://schemas.microsoft.com/office/drawing/2014/main" id="{E98F44F7-DCF3-491D-AE9E-8ED54D56E2DA}"/>
                </a:ext>
              </a:extLst>
            </p:cNvPr>
            <p:cNvSpPr/>
            <p:nvPr/>
          </p:nvSpPr>
          <p:spPr>
            <a:xfrm flipV="1">
              <a:off x="7471942" y="1460288"/>
              <a:ext cx="167298" cy="144976"/>
            </a:xfrm>
            <a:prstGeom prs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3" name="Straight Connector 402">
              <a:extLst>
                <a:ext uri="{FF2B5EF4-FFF2-40B4-BE49-F238E27FC236}">
                  <a16:creationId xmlns:a16="http://schemas.microsoft.com/office/drawing/2014/main" id="{3A17727A-F031-4F3E-9F94-66D6E0EB9BD3}"/>
                </a:ext>
              </a:extLst>
            </p:cNvPr>
            <p:cNvCxnSpPr/>
            <p:nvPr/>
          </p:nvCxnSpPr>
          <p:spPr>
            <a:xfrm flipV="1">
              <a:off x="7465015" y="1615574"/>
              <a:ext cx="184111" cy="0"/>
            </a:xfrm>
            <a:prstGeom prst="line">
              <a:avLst/>
            </a:prstGeom>
          </p:spPr>
          <p:style>
            <a:lnRef idx="1">
              <a:schemeClr val="dk1"/>
            </a:lnRef>
            <a:fillRef idx="0">
              <a:schemeClr val="dk1"/>
            </a:fillRef>
            <a:effectRef idx="0">
              <a:schemeClr val="dk1"/>
            </a:effectRef>
            <a:fontRef idx="minor">
              <a:schemeClr val="tx1"/>
            </a:fontRef>
          </p:style>
        </p:cxnSp>
      </p:grpSp>
      <p:cxnSp>
        <p:nvCxnSpPr>
          <p:cNvPr id="404" name="Straight Connector 403">
            <a:extLst>
              <a:ext uri="{FF2B5EF4-FFF2-40B4-BE49-F238E27FC236}">
                <a16:creationId xmlns:a16="http://schemas.microsoft.com/office/drawing/2014/main" id="{60E6BD8A-1835-4EB6-9B9C-7E3C3769558B}"/>
              </a:ext>
            </a:extLst>
          </p:cNvPr>
          <p:cNvCxnSpPr>
            <a:stCxn id="398" idx="6"/>
          </p:cNvCxnSpPr>
          <p:nvPr/>
        </p:nvCxnSpPr>
        <p:spPr>
          <a:xfrm>
            <a:off x="5638267" y="3915341"/>
            <a:ext cx="693254"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id="{E37E61BB-FA53-44A1-AE0B-011C5878109A}"/>
              </a:ext>
            </a:extLst>
          </p:cNvPr>
          <p:cNvCxnSpPr/>
          <p:nvPr/>
        </p:nvCxnSpPr>
        <p:spPr>
          <a:xfrm>
            <a:off x="6331521" y="3914633"/>
            <a:ext cx="0" cy="6012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06" name="Straight Connector 405">
            <a:extLst>
              <a:ext uri="{FF2B5EF4-FFF2-40B4-BE49-F238E27FC236}">
                <a16:creationId xmlns:a16="http://schemas.microsoft.com/office/drawing/2014/main" id="{B7822F35-D4C6-42A0-8518-EC2F2E6FDBCC}"/>
              </a:ext>
            </a:extLst>
          </p:cNvPr>
          <p:cNvCxnSpPr/>
          <p:nvPr/>
        </p:nvCxnSpPr>
        <p:spPr>
          <a:xfrm>
            <a:off x="5630407" y="4507592"/>
            <a:ext cx="468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grpSp>
        <p:nvGrpSpPr>
          <p:cNvPr id="407" name="Group 406">
            <a:extLst>
              <a:ext uri="{FF2B5EF4-FFF2-40B4-BE49-F238E27FC236}">
                <a16:creationId xmlns:a16="http://schemas.microsoft.com/office/drawing/2014/main" id="{DF0DDAA5-470A-4903-A112-7054D9F5EAAD}"/>
              </a:ext>
            </a:extLst>
          </p:cNvPr>
          <p:cNvGrpSpPr/>
          <p:nvPr/>
        </p:nvGrpSpPr>
        <p:grpSpPr>
          <a:xfrm>
            <a:off x="6103563" y="4404060"/>
            <a:ext cx="41419" cy="216000"/>
            <a:chOff x="5472402" y="4267200"/>
            <a:chExt cx="41419" cy="179356"/>
          </a:xfrm>
        </p:grpSpPr>
        <p:cxnSp>
          <p:nvCxnSpPr>
            <p:cNvPr id="408" name="Straight Connector 407">
              <a:extLst>
                <a:ext uri="{FF2B5EF4-FFF2-40B4-BE49-F238E27FC236}">
                  <a16:creationId xmlns:a16="http://schemas.microsoft.com/office/drawing/2014/main" id="{449CEDE7-A0D4-4146-9FFB-EA7FCB951895}"/>
                </a:ext>
              </a:extLst>
            </p:cNvPr>
            <p:cNvCxnSpPr/>
            <p:nvPr/>
          </p:nvCxnSpPr>
          <p:spPr>
            <a:xfrm>
              <a:off x="5472402" y="4267200"/>
              <a:ext cx="0" cy="179356"/>
            </a:xfrm>
            <a:prstGeom prst="line">
              <a:avLst/>
            </a:prstGeom>
            <a:ln w="12700"/>
          </p:spPr>
          <p:style>
            <a:lnRef idx="1">
              <a:schemeClr val="dk1"/>
            </a:lnRef>
            <a:fillRef idx="0">
              <a:schemeClr val="dk1"/>
            </a:fillRef>
            <a:effectRef idx="0">
              <a:schemeClr val="dk1"/>
            </a:effectRef>
            <a:fontRef idx="minor">
              <a:schemeClr val="tx1"/>
            </a:fontRef>
          </p:style>
        </p:cxnSp>
        <p:cxnSp>
          <p:nvCxnSpPr>
            <p:cNvPr id="409" name="Straight Connector 408">
              <a:extLst>
                <a:ext uri="{FF2B5EF4-FFF2-40B4-BE49-F238E27FC236}">
                  <a16:creationId xmlns:a16="http://schemas.microsoft.com/office/drawing/2014/main" id="{4F8D3AA6-9CEE-4E78-B6B1-4A20520CCC65}"/>
                </a:ext>
              </a:extLst>
            </p:cNvPr>
            <p:cNvCxnSpPr/>
            <p:nvPr/>
          </p:nvCxnSpPr>
          <p:spPr>
            <a:xfrm>
              <a:off x="5513821" y="4301835"/>
              <a:ext cx="0" cy="108000"/>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410" name="Straight Connector 409">
            <a:extLst>
              <a:ext uri="{FF2B5EF4-FFF2-40B4-BE49-F238E27FC236}">
                <a16:creationId xmlns:a16="http://schemas.microsoft.com/office/drawing/2014/main" id="{AE086022-C0E1-4DA9-AF52-16E876FD83A0}"/>
              </a:ext>
            </a:extLst>
          </p:cNvPr>
          <p:cNvCxnSpPr/>
          <p:nvPr/>
        </p:nvCxnSpPr>
        <p:spPr>
          <a:xfrm>
            <a:off x="6144982" y="4507593"/>
            <a:ext cx="18000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411" name="TextBox 410">
            <a:extLst>
              <a:ext uri="{FF2B5EF4-FFF2-40B4-BE49-F238E27FC236}">
                <a16:creationId xmlns:a16="http://schemas.microsoft.com/office/drawing/2014/main" id="{77120FD3-5034-4515-A94D-23C357801BF6}"/>
              </a:ext>
            </a:extLst>
          </p:cNvPr>
          <p:cNvSpPr txBox="1"/>
          <p:nvPr/>
        </p:nvSpPr>
        <p:spPr>
          <a:xfrm>
            <a:off x="5675625" y="4521927"/>
            <a:ext cx="523938" cy="276999"/>
          </a:xfrm>
          <a:prstGeom prst="rect">
            <a:avLst/>
          </a:prstGeom>
          <a:noFill/>
        </p:spPr>
        <p:txBody>
          <a:bodyPr wrap="square" rtlCol="0">
            <a:spAutoFit/>
          </a:bodyPr>
          <a:lstStyle/>
          <a:p>
            <a:r>
              <a:rPr lang="en-GB" sz="1200"/>
              <a:t>+24V</a:t>
            </a:r>
          </a:p>
        </p:txBody>
      </p:sp>
      <p:sp>
        <p:nvSpPr>
          <p:cNvPr id="412" name="TextBox 411">
            <a:extLst>
              <a:ext uri="{FF2B5EF4-FFF2-40B4-BE49-F238E27FC236}">
                <a16:creationId xmlns:a16="http://schemas.microsoft.com/office/drawing/2014/main" id="{5FD8A61B-D23B-4A4C-9D3B-DF50C19C88F5}"/>
              </a:ext>
            </a:extLst>
          </p:cNvPr>
          <p:cNvSpPr txBox="1"/>
          <p:nvPr/>
        </p:nvSpPr>
        <p:spPr>
          <a:xfrm>
            <a:off x="5576407" y="4001513"/>
            <a:ext cx="523938" cy="307777"/>
          </a:xfrm>
          <a:prstGeom prst="rect">
            <a:avLst/>
          </a:prstGeom>
          <a:noFill/>
        </p:spPr>
        <p:txBody>
          <a:bodyPr wrap="square" rtlCol="0">
            <a:spAutoFit/>
          </a:bodyPr>
          <a:lstStyle/>
          <a:p>
            <a:r>
              <a:rPr lang="en-GB" sz="1400"/>
              <a:t>SC</a:t>
            </a:r>
          </a:p>
        </p:txBody>
      </p:sp>
      <p:sp>
        <p:nvSpPr>
          <p:cNvPr id="413" name="TextBox 412">
            <a:extLst>
              <a:ext uri="{FF2B5EF4-FFF2-40B4-BE49-F238E27FC236}">
                <a16:creationId xmlns:a16="http://schemas.microsoft.com/office/drawing/2014/main" id="{84D188F6-93BD-4C3E-8C70-2D5B70FAF0F5}"/>
              </a:ext>
            </a:extLst>
          </p:cNvPr>
          <p:cNvSpPr txBox="1"/>
          <p:nvPr/>
        </p:nvSpPr>
        <p:spPr>
          <a:xfrm>
            <a:off x="5243064" y="4466070"/>
            <a:ext cx="523938" cy="307777"/>
          </a:xfrm>
          <a:prstGeom prst="rect">
            <a:avLst/>
          </a:prstGeom>
          <a:noFill/>
        </p:spPr>
        <p:txBody>
          <a:bodyPr wrap="square" rtlCol="0">
            <a:spAutoFit/>
          </a:bodyPr>
          <a:lstStyle/>
          <a:p>
            <a:r>
              <a:rPr lang="en-GB" sz="1400"/>
              <a:t>SP</a:t>
            </a:r>
          </a:p>
        </p:txBody>
      </p:sp>
      <p:sp>
        <p:nvSpPr>
          <p:cNvPr id="414" name="TextBox 413">
            <a:extLst>
              <a:ext uri="{FF2B5EF4-FFF2-40B4-BE49-F238E27FC236}">
                <a16:creationId xmlns:a16="http://schemas.microsoft.com/office/drawing/2014/main" id="{883CEAB1-2F7F-48FD-A785-64B28D35770E}"/>
              </a:ext>
            </a:extLst>
          </p:cNvPr>
          <p:cNvSpPr txBox="1"/>
          <p:nvPr/>
        </p:nvSpPr>
        <p:spPr>
          <a:xfrm>
            <a:off x="5565115" y="3652880"/>
            <a:ext cx="523938" cy="307777"/>
          </a:xfrm>
          <a:prstGeom prst="rect">
            <a:avLst/>
          </a:prstGeom>
          <a:noFill/>
        </p:spPr>
        <p:txBody>
          <a:bodyPr wrap="square" rtlCol="0">
            <a:spAutoFit/>
          </a:bodyPr>
          <a:lstStyle/>
          <a:p>
            <a:r>
              <a:rPr lang="en-GB" sz="1400"/>
              <a:t>SN</a:t>
            </a:r>
          </a:p>
        </p:txBody>
      </p:sp>
      <p:sp>
        <p:nvSpPr>
          <p:cNvPr id="415" name="TextBox 414">
            <a:extLst>
              <a:ext uri="{FF2B5EF4-FFF2-40B4-BE49-F238E27FC236}">
                <a16:creationId xmlns:a16="http://schemas.microsoft.com/office/drawing/2014/main" id="{161E863A-ECC4-4115-AD92-EBA093DF009D}"/>
              </a:ext>
            </a:extLst>
          </p:cNvPr>
          <p:cNvSpPr txBox="1"/>
          <p:nvPr/>
        </p:nvSpPr>
        <p:spPr>
          <a:xfrm>
            <a:off x="5578539" y="1329821"/>
            <a:ext cx="331570" cy="246221"/>
          </a:xfrm>
          <a:prstGeom prst="rect">
            <a:avLst/>
          </a:prstGeom>
          <a:noFill/>
        </p:spPr>
        <p:txBody>
          <a:bodyPr wrap="square" rtlCol="0">
            <a:spAutoFit/>
          </a:bodyPr>
          <a:lstStyle/>
          <a:p>
            <a:r>
              <a:rPr lang="en-GB" sz="1000"/>
              <a:t>S2</a:t>
            </a:r>
          </a:p>
        </p:txBody>
      </p:sp>
      <p:sp>
        <p:nvSpPr>
          <p:cNvPr id="416" name="TextBox 415">
            <a:extLst>
              <a:ext uri="{FF2B5EF4-FFF2-40B4-BE49-F238E27FC236}">
                <a16:creationId xmlns:a16="http://schemas.microsoft.com/office/drawing/2014/main" id="{5DD770A5-6AEC-4F2E-8D53-06AAB672A9B3}"/>
              </a:ext>
            </a:extLst>
          </p:cNvPr>
          <p:cNvSpPr txBox="1"/>
          <p:nvPr/>
        </p:nvSpPr>
        <p:spPr>
          <a:xfrm>
            <a:off x="5578539" y="1560037"/>
            <a:ext cx="331570" cy="246221"/>
          </a:xfrm>
          <a:prstGeom prst="rect">
            <a:avLst/>
          </a:prstGeom>
          <a:noFill/>
        </p:spPr>
        <p:txBody>
          <a:bodyPr wrap="square" rtlCol="0">
            <a:spAutoFit/>
          </a:bodyPr>
          <a:lstStyle/>
          <a:p>
            <a:r>
              <a:rPr lang="en-GB" sz="1000"/>
              <a:t>S3</a:t>
            </a:r>
          </a:p>
        </p:txBody>
      </p:sp>
      <p:grpSp>
        <p:nvGrpSpPr>
          <p:cNvPr id="417" name="Group 416">
            <a:extLst>
              <a:ext uri="{FF2B5EF4-FFF2-40B4-BE49-F238E27FC236}">
                <a16:creationId xmlns:a16="http://schemas.microsoft.com/office/drawing/2014/main" id="{A8893D2D-C709-4784-885E-297A403C1FA0}"/>
              </a:ext>
            </a:extLst>
          </p:cNvPr>
          <p:cNvGrpSpPr/>
          <p:nvPr/>
        </p:nvGrpSpPr>
        <p:grpSpPr>
          <a:xfrm>
            <a:off x="4007254" y="2806374"/>
            <a:ext cx="1233874" cy="216000"/>
            <a:chOff x="1396950" y="2235940"/>
            <a:chExt cx="1791807" cy="324000"/>
          </a:xfrm>
        </p:grpSpPr>
        <p:grpSp>
          <p:nvGrpSpPr>
            <p:cNvPr id="418" name="Group 417">
              <a:extLst>
                <a:ext uri="{FF2B5EF4-FFF2-40B4-BE49-F238E27FC236}">
                  <a16:creationId xmlns:a16="http://schemas.microsoft.com/office/drawing/2014/main" id="{7C63F59C-5FF3-4A52-BA65-8283E5157020}"/>
                </a:ext>
              </a:extLst>
            </p:cNvPr>
            <p:cNvGrpSpPr/>
            <p:nvPr/>
          </p:nvGrpSpPr>
          <p:grpSpPr>
            <a:xfrm>
              <a:off x="2936757" y="2235940"/>
              <a:ext cx="252000" cy="324000"/>
              <a:chOff x="1501879" y="2400831"/>
              <a:chExt cx="268861" cy="418419"/>
            </a:xfrm>
          </p:grpSpPr>
          <p:sp>
            <p:nvSpPr>
              <p:cNvPr id="421" name="Rectangle 420">
                <a:extLst>
                  <a:ext uri="{FF2B5EF4-FFF2-40B4-BE49-F238E27FC236}">
                    <a16:creationId xmlns:a16="http://schemas.microsoft.com/office/drawing/2014/main" id="{D6079364-01DA-4E7C-973C-54981C3973DE}"/>
                  </a:ext>
                </a:extLst>
              </p:cNvPr>
              <p:cNvSpPr/>
              <p:nvPr/>
            </p:nvSpPr>
            <p:spPr>
              <a:xfrm>
                <a:off x="1539352" y="2400831"/>
                <a:ext cx="180001" cy="7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Rectangle 421">
                <a:extLst>
                  <a:ext uri="{FF2B5EF4-FFF2-40B4-BE49-F238E27FC236}">
                    <a16:creationId xmlns:a16="http://schemas.microsoft.com/office/drawing/2014/main" id="{7913218E-7363-46E7-A645-450074FC4933}"/>
                  </a:ext>
                </a:extLst>
              </p:cNvPr>
              <p:cNvSpPr/>
              <p:nvPr/>
            </p:nvSpPr>
            <p:spPr>
              <a:xfrm>
                <a:off x="1524000" y="2478922"/>
                <a:ext cx="218031" cy="305326"/>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Rectangle 422">
                <a:extLst>
                  <a:ext uri="{FF2B5EF4-FFF2-40B4-BE49-F238E27FC236}">
                    <a16:creationId xmlns:a16="http://schemas.microsoft.com/office/drawing/2014/main" id="{FAA00F78-A4BF-4F50-A81B-286D949A2AFF}"/>
                  </a:ext>
                </a:extLst>
              </p:cNvPr>
              <p:cNvSpPr/>
              <p:nvPr/>
            </p:nvSpPr>
            <p:spPr>
              <a:xfrm>
                <a:off x="1501879" y="2446551"/>
                <a:ext cx="268861"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Rectangle 423">
                <a:extLst>
                  <a:ext uri="{FF2B5EF4-FFF2-40B4-BE49-F238E27FC236}">
                    <a16:creationId xmlns:a16="http://schemas.microsoft.com/office/drawing/2014/main" id="{8A2459FB-A226-40B7-95C0-561FB0932A63}"/>
                  </a:ext>
                </a:extLst>
              </p:cNvPr>
              <p:cNvSpPr/>
              <p:nvPr/>
            </p:nvSpPr>
            <p:spPr>
              <a:xfrm>
                <a:off x="1501879" y="2783250"/>
                <a:ext cx="268861"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19" name="Straight Connector 418">
              <a:extLst>
                <a:ext uri="{FF2B5EF4-FFF2-40B4-BE49-F238E27FC236}">
                  <a16:creationId xmlns:a16="http://schemas.microsoft.com/office/drawing/2014/main" id="{2E7D372F-F037-42C3-8F97-CDD0E00791D6}"/>
                </a:ext>
              </a:extLst>
            </p:cNvPr>
            <p:cNvCxnSpPr>
              <a:cxnSpLocks/>
            </p:cNvCxnSpPr>
            <p:nvPr/>
          </p:nvCxnSpPr>
          <p:spPr>
            <a:xfrm flipH="1" flipV="1">
              <a:off x="1396950" y="2318430"/>
              <a:ext cx="1568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186DECF7-731C-4404-8515-494747F5BCCE}"/>
                </a:ext>
              </a:extLst>
            </p:cNvPr>
            <p:cNvCxnSpPr>
              <a:cxnSpLocks/>
            </p:cNvCxnSpPr>
            <p:nvPr/>
          </p:nvCxnSpPr>
          <p:spPr>
            <a:xfrm flipH="1" flipV="1">
              <a:off x="1397991" y="2512042"/>
              <a:ext cx="15683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5" name="Group 424">
            <a:extLst>
              <a:ext uri="{FF2B5EF4-FFF2-40B4-BE49-F238E27FC236}">
                <a16:creationId xmlns:a16="http://schemas.microsoft.com/office/drawing/2014/main" id="{6C652ED6-098D-4D0A-BC7C-8BC0869CA092}"/>
              </a:ext>
            </a:extLst>
          </p:cNvPr>
          <p:cNvGrpSpPr/>
          <p:nvPr/>
        </p:nvGrpSpPr>
        <p:grpSpPr>
          <a:xfrm>
            <a:off x="4014183" y="3582062"/>
            <a:ext cx="1226942" cy="216000"/>
            <a:chOff x="1407017" y="2235940"/>
            <a:chExt cx="1781740" cy="324000"/>
          </a:xfrm>
        </p:grpSpPr>
        <p:grpSp>
          <p:nvGrpSpPr>
            <p:cNvPr id="426" name="Group 425">
              <a:extLst>
                <a:ext uri="{FF2B5EF4-FFF2-40B4-BE49-F238E27FC236}">
                  <a16:creationId xmlns:a16="http://schemas.microsoft.com/office/drawing/2014/main" id="{C24A192C-91FE-4E13-AD05-FCE855883DFA}"/>
                </a:ext>
              </a:extLst>
            </p:cNvPr>
            <p:cNvGrpSpPr/>
            <p:nvPr/>
          </p:nvGrpSpPr>
          <p:grpSpPr>
            <a:xfrm>
              <a:off x="2936757" y="2235940"/>
              <a:ext cx="252000" cy="324000"/>
              <a:chOff x="1501879" y="2400831"/>
              <a:chExt cx="268861" cy="418419"/>
            </a:xfrm>
          </p:grpSpPr>
          <p:sp>
            <p:nvSpPr>
              <p:cNvPr id="430" name="Rectangle 429">
                <a:extLst>
                  <a:ext uri="{FF2B5EF4-FFF2-40B4-BE49-F238E27FC236}">
                    <a16:creationId xmlns:a16="http://schemas.microsoft.com/office/drawing/2014/main" id="{47877E26-4F4E-4C71-81BC-2D574D748523}"/>
                  </a:ext>
                </a:extLst>
              </p:cNvPr>
              <p:cNvSpPr/>
              <p:nvPr/>
            </p:nvSpPr>
            <p:spPr>
              <a:xfrm>
                <a:off x="1539352" y="2400831"/>
                <a:ext cx="180001" cy="7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1" name="Rectangle 430">
                <a:extLst>
                  <a:ext uri="{FF2B5EF4-FFF2-40B4-BE49-F238E27FC236}">
                    <a16:creationId xmlns:a16="http://schemas.microsoft.com/office/drawing/2014/main" id="{74252955-E3C2-4192-89DC-646A69F9AC69}"/>
                  </a:ext>
                </a:extLst>
              </p:cNvPr>
              <p:cNvSpPr/>
              <p:nvPr/>
            </p:nvSpPr>
            <p:spPr>
              <a:xfrm>
                <a:off x="1524000" y="2478922"/>
                <a:ext cx="218031" cy="305326"/>
              </a:xfrm>
              <a:prstGeom prst="rect">
                <a:avLst/>
              </a:prstGeom>
              <a:solidFill>
                <a:schemeClr val="accent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Rectangle 431">
                <a:extLst>
                  <a:ext uri="{FF2B5EF4-FFF2-40B4-BE49-F238E27FC236}">
                    <a16:creationId xmlns:a16="http://schemas.microsoft.com/office/drawing/2014/main" id="{035C71F9-080F-4413-943A-015E466EA602}"/>
                  </a:ext>
                </a:extLst>
              </p:cNvPr>
              <p:cNvSpPr/>
              <p:nvPr/>
            </p:nvSpPr>
            <p:spPr>
              <a:xfrm>
                <a:off x="1501879" y="2446551"/>
                <a:ext cx="268861"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Rectangle 432">
                <a:extLst>
                  <a:ext uri="{FF2B5EF4-FFF2-40B4-BE49-F238E27FC236}">
                    <a16:creationId xmlns:a16="http://schemas.microsoft.com/office/drawing/2014/main" id="{598BE8CA-0533-472A-907C-AE01852018EA}"/>
                  </a:ext>
                </a:extLst>
              </p:cNvPr>
              <p:cNvSpPr/>
              <p:nvPr/>
            </p:nvSpPr>
            <p:spPr>
              <a:xfrm>
                <a:off x="1501879" y="2783250"/>
                <a:ext cx="268861" cy="36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28" name="Straight Connector 427">
              <a:extLst>
                <a:ext uri="{FF2B5EF4-FFF2-40B4-BE49-F238E27FC236}">
                  <a16:creationId xmlns:a16="http://schemas.microsoft.com/office/drawing/2014/main" id="{2AB8977A-B6D2-4ACB-B5D0-9ED10079FAF1}"/>
                </a:ext>
              </a:extLst>
            </p:cNvPr>
            <p:cNvCxnSpPr>
              <a:cxnSpLocks/>
            </p:cNvCxnSpPr>
            <p:nvPr/>
          </p:nvCxnSpPr>
          <p:spPr>
            <a:xfrm flipH="1" flipV="1">
              <a:off x="1407017" y="2318430"/>
              <a:ext cx="15683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9BB67DD2-7F50-4867-9043-A76926A3C4D7}"/>
                </a:ext>
              </a:extLst>
            </p:cNvPr>
            <p:cNvCxnSpPr>
              <a:cxnSpLocks/>
            </p:cNvCxnSpPr>
            <p:nvPr/>
          </p:nvCxnSpPr>
          <p:spPr>
            <a:xfrm flipH="1" flipV="1">
              <a:off x="1408058" y="2512042"/>
              <a:ext cx="15683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4" name="TextBox 433">
            <a:extLst>
              <a:ext uri="{FF2B5EF4-FFF2-40B4-BE49-F238E27FC236}">
                <a16:creationId xmlns:a16="http://schemas.microsoft.com/office/drawing/2014/main" id="{3D9F3DC9-299C-4304-82DD-26C0CD437B52}"/>
              </a:ext>
            </a:extLst>
          </p:cNvPr>
          <p:cNvSpPr txBox="1"/>
          <p:nvPr/>
        </p:nvSpPr>
        <p:spPr>
          <a:xfrm>
            <a:off x="4652654" y="859680"/>
            <a:ext cx="1084683" cy="369332"/>
          </a:xfrm>
          <a:prstGeom prst="rect">
            <a:avLst/>
          </a:prstGeom>
          <a:noFill/>
        </p:spPr>
        <p:txBody>
          <a:bodyPr wrap="square" rtlCol="0">
            <a:spAutoFit/>
          </a:bodyPr>
          <a:lstStyle/>
          <a:p>
            <a:r>
              <a:rPr lang="en-GB" sz="900"/>
              <a:t>Up call/ Levelling Speed/ Stop</a:t>
            </a:r>
          </a:p>
        </p:txBody>
      </p:sp>
      <p:sp>
        <p:nvSpPr>
          <p:cNvPr id="435" name="TextBox 434">
            <a:extLst>
              <a:ext uri="{FF2B5EF4-FFF2-40B4-BE49-F238E27FC236}">
                <a16:creationId xmlns:a16="http://schemas.microsoft.com/office/drawing/2014/main" id="{CE8A929E-719C-405F-B281-EDF48259F7C7}"/>
              </a:ext>
            </a:extLst>
          </p:cNvPr>
          <p:cNvSpPr txBox="1"/>
          <p:nvPr/>
        </p:nvSpPr>
        <p:spPr>
          <a:xfrm>
            <a:off x="4736618" y="1696431"/>
            <a:ext cx="971949" cy="230832"/>
          </a:xfrm>
          <a:prstGeom prst="rect">
            <a:avLst/>
          </a:prstGeom>
          <a:noFill/>
        </p:spPr>
        <p:txBody>
          <a:bodyPr wrap="square" rtlCol="0">
            <a:spAutoFit/>
          </a:bodyPr>
          <a:lstStyle/>
          <a:p>
            <a:r>
              <a:rPr lang="en-GB" sz="900"/>
              <a:t>Nominal Speed</a:t>
            </a:r>
          </a:p>
        </p:txBody>
      </p:sp>
      <p:sp>
        <p:nvSpPr>
          <p:cNvPr id="436" name="TextBox 435">
            <a:extLst>
              <a:ext uri="{FF2B5EF4-FFF2-40B4-BE49-F238E27FC236}">
                <a16:creationId xmlns:a16="http://schemas.microsoft.com/office/drawing/2014/main" id="{76958E50-E4C2-42D9-9F83-EB21A8C10F23}"/>
              </a:ext>
            </a:extLst>
          </p:cNvPr>
          <p:cNvSpPr txBox="1"/>
          <p:nvPr/>
        </p:nvSpPr>
        <p:spPr>
          <a:xfrm>
            <a:off x="4736618" y="2326321"/>
            <a:ext cx="971949" cy="369332"/>
          </a:xfrm>
          <a:prstGeom prst="rect">
            <a:avLst/>
          </a:prstGeom>
          <a:noFill/>
        </p:spPr>
        <p:txBody>
          <a:bodyPr wrap="square" rtlCol="0">
            <a:spAutoFit/>
          </a:bodyPr>
          <a:lstStyle/>
          <a:p>
            <a:r>
              <a:rPr lang="en-GB" sz="900"/>
              <a:t>Intermediate Speed</a:t>
            </a:r>
          </a:p>
        </p:txBody>
      </p:sp>
      <p:sp>
        <p:nvSpPr>
          <p:cNvPr id="437" name="TextBox 436">
            <a:extLst>
              <a:ext uri="{FF2B5EF4-FFF2-40B4-BE49-F238E27FC236}">
                <a16:creationId xmlns:a16="http://schemas.microsoft.com/office/drawing/2014/main" id="{FBC95C86-D8EF-4D63-B6AD-E3747B56C536}"/>
              </a:ext>
            </a:extLst>
          </p:cNvPr>
          <p:cNvSpPr txBox="1"/>
          <p:nvPr/>
        </p:nvSpPr>
        <p:spPr>
          <a:xfrm>
            <a:off x="4708433" y="3248898"/>
            <a:ext cx="1005945" cy="230832"/>
          </a:xfrm>
          <a:prstGeom prst="rect">
            <a:avLst/>
          </a:prstGeom>
          <a:noFill/>
        </p:spPr>
        <p:txBody>
          <a:bodyPr wrap="square" rtlCol="0">
            <a:spAutoFit/>
          </a:bodyPr>
          <a:lstStyle/>
          <a:p>
            <a:r>
              <a:rPr lang="en-GB" sz="900"/>
              <a:t>Inspection Speed</a:t>
            </a:r>
          </a:p>
        </p:txBody>
      </p:sp>
      <p:sp>
        <p:nvSpPr>
          <p:cNvPr id="438" name="TextBox 437">
            <a:extLst>
              <a:ext uri="{FF2B5EF4-FFF2-40B4-BE49-F238E27FC236}">
                <a16:creationId xmlns:a16="http://schemas.microsoft.com/office/drawing/2014/main" id="{8181C5B7-4B8B-43CC-878A-0D542A8E5149}"/>
              </a:ext>
            </a:extLst>
          </p:cNvPr>
          <p:cNvSpPr txBox="1"/>
          <p:nvPr/>
        </p:nvSpPr>
        <p:spPr>
          <a:xfrm>
            <a:off x="7242845" y="4742414"/>
            <a:ext cx="1156230" cy="276999"/>
          </a:xfrm>
          <a:prstGeom prst="rect">
            <a:avLst/>
          </a:prstGeom>
          <a:noFill/>
        </p:spPr>
        <p:txBody>
          <a:bodyPr wrap="square" rtlCol="0">
            <a:spAutoFit/>
          </a:bodyPr>
          <a:lstStyle/>
          <a:p>
            <a:r>
              <a:rPr lang="en-GB" sz="1200" dirty="0"/>
              <a:t>L1000H drive</a:t>
            </a:r>
          </a:p>
        </p:txBody>
      </p:sp>
      <p:sp>
        <p:nvSpPr>
          <p:cNvPr id="439" name="Oval 438">
            <a:extLst>
              <a:ext uri="{FF2B5EF4-FFF2-40B4-BE49-F238E27FC236}">
                <a16:creationId xmlns:a16="http://schemas.microsoft.com/office/drawing/2014/main" id="{C8893FC7-0ACA-48E7-BB3E-A7C01B80BE0A}"/>
              </a:ext>
            </a:extLst>
          </p:cNvPr>
          <p:cNvSpPr/>
          <p:nvPr/>
        </p:nvSpPr>
        <p:spPr>
          <a:xfrm>
            <a:off x="4774832" y="1983977"/>
            <a:ext cx="25200" cy="25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Oval 439">
            <a:extLst>
              <a:ext uri="{FF2B5EF4-FFF2-40B4-BE49-F238E27FC236}">
                <a16:creationId xmlns:a16="http://schemas.microsoft.com/office/drawing/2014/main" id="{DAAB27E0-B8BE-4F43-869F-E3C1A947F1A8}"/>
              </a:ext>
            </a:extLst>
          </p:cNvPr>
          <p:cNvSpPr/>
          <p:nvPr/>
        </p:nvSpPr>
        <p:spPr>
          <a:xfrm>
            <a:off x="4774507" y="2759030"/>
            <a:ext cx="25200" cy="25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a:extLst>
              <a:ext uri="{FF2B5EF4-FFF2-40B4-BE49-F238E27FC236}">
                <a16:creationId xmlns:a16="http://schemas.microsoft.com/office/drawing/2014/main" id="{A1E7273E-A493-4A57-9276-10A8FDD9826F}"/>
              </a:ext>
            </a:extLst>
          </p:cNvPr>
          <p:cNvSpPr/>
          <p:nvPr/>
        </p:nvSpPr>
        <p:spPr>
          <a:xfrm>
            <a:off x="4774507" y="3529015"/>
            <a:ext cx="25200" cy="25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Rectangle 441">
            <a:extLst>
              <a:ext uri="{FF2B5EF4-FFF2-40B4-BE49-F238E27FC236}">
                <a16:creationId xmlns:a16="http://schemas.microsoft.com/office/drawing/2014/main" id="{65DD9507-5B75-4070-98EC-90E1E2DEF515}"/>
              </a:ext>
            </a:extLst>
          </p:cNvPr>
          <p:cNvSpPr/>
          <p:nvPr/>
        </p:nvSpPr>
        <p:spPr>
          <a:xfrm>
            <a:off x="332510" y="516017"/>
            <a:ext cx="4023743" cy="42234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TextBox 442">
            <a:extLst>
              <a:ext uri="{FF2B5EF4-FFF2-40B4-BE49-F238E27FC236}">
                <a16:creationId xmlns:a16="http://schemas.microsoft.com/office/drawing/2014/main" id="{5DBE958E-C950-4FE3-BBD1-AB5C369CF80E}"/>
              </a:ext>
            </a:extLst>
          </p:cNvPr>
          <p:cNvSpPr txBox="1"/>
          <p:nvPr/>
        </p:nvSpPr>
        <p:spPr>
          <a:xfrm>
            <a:off x="2991792" y="4730659"/>
            <a:ext cx="1401819" cy="276999"/>
          </a:xfrm>
          <a:prstGeom prst="rect">
            <a:avLst/>
          </a:prstGeom>
          <a:noFill/>
        </p:spPr>
        <p:txBody>
          <a:bodyPr wrap="square" rtlCol="0">
            <a:spAutoFit/>
          </a:bodyPr>
          <a:lstStyle/>
          <a:p>
            <a:r>
              <a:rPr lang="en-GB" sz="1200" dirty="0"/>
              <a:t>Elevator Controller</a:t>
            </a:r>
          </a:p>
        </p:txBody>
      </p:sp>
      <p:sp>
        <p:nvSpPr>
          <p:cNvPr id="444" name="TextBox 443">
            <a:extLst>
              <a:ext uri="{FF2B5EF4-FFF2-40B4-BE49-F238E27FC236}">
                <a16:creationId xmlns:a16="http://schemas.microsoft.com/office/drawing/2014/main" id="{EA1687E0-B0C9-469C-80A0-81A133996883}"/>
              </a:ext>
            </a:extLst>
          </p:cNvPr>
          <p:cNvSpPr txBox="1"/>
          <p:nvPr/>
        </p:nvSpPr>
        <p:spPr>
          <a:xfrm>
            <a:off x="4776841" y="1246108"/>
            <a:ext cx="397841" cy="246221"/>
          </a:xfrm>
          <a:prstGeom prst="rect">
            <a:avLst/>
          </a:prstGeom>
          <a:noFill/>
        </p:spPr>
        <p:txBody>
          <a:bodyPr wrap="square" rtlCol="0">
            <a:spAutoFit/>
          </a:bodyPr>
          <a:lstStyle/>
          <a:p>
            <a:r>
              <a:rPr lang="en-GB" sz="1000"/>
              <a:t>RS1</a:t>
            </a:r>
          </a:p>
        </p:txBody>
      </p:sp>
      <p:sp>
        <p:nvSpPr>
          <p:cNvPr id="445" name="TextBox 444">
            <a:extLst>
              <a:ext uri="{FF2B5EF4-FFF2-40B4-BE49-F238E27FC236}">
                <a16:creationId xmlns:a16="http://schemas.microsoft.com/office/drawing/2014/main" id="{76F6FF51-8E81-4C92-9963-E09688D79757}"/>
              </a:ext>
            </a:extLst>
          </p:cNvPr>
          <p:cNvSpPr txBox="1"/>
          <p:nvPr/>
        </p:nvSpPr>
        <p:spPr>
          <a:xfrm>
            <a:off x="4769910" y="2034765"/>
            <a:ext cx="397841" cy="246221"/>
          </a:xfrm>
          <a:prstGeom prst="rect">
            <a:avLst/>
          </a:prstGeom>
          <a:noFill/>
        </p:spPr>
        <p:txBody>
          <a:bodyPr wrap="square" rtlCol="0">
            <a:spAutoFit/>
          </a:bodyPr>
          <a:lstStyle/>
          <a:p>
            <a:r>
              <a:rPr lang="en-GB" sz="1000"/>
              <a:t>RS4</a:t>
            </a:r>
          </a:p>
        </p:txBody>
      </p:sp>
      <p:sp>
        <p:nvSpPr>
          <p:cNvPr id="446" name="TextBox 445">
            <a:extLst>
              <a:ext uri="{FF2B5EF4-FFF2-40B4-BE49-F238E27FC236}">
                <a16:creationId xmlns:a16="http://schemas.microsoft.com/office/drawing/2014/main" id="{0D9345C5-0EF2-4678-98CC-CE3F6DEEE8E9}"/>
              </a:ext>
            </a:extLst>
          </p:cNvPr>
          <p:cNvSpPr txBox="1"/>
          <p:nvPr/>
        </p:nvSpPr>
        <p:spPr>
          <a:xfrm>
            <a:off x="4768338" y="2811678"/>
            <a:ext cx="397841" cy="246221"/>
          </a:xfrm>
          <a:prstGeom prst="rect">
            <a:avLst/>
          </a:prstGeom>
          <a:noFill/>
        </p:spPr>
        <p:txBody>
          <a:bodyPr wrap="square" rtlCol="0">
            <a:spAutoFit/>
          </a:bodyPr>
          <a:lstStyle/>
          <a:p>
            <a:r>
              <a:rPr lang="en-GB" sz="1000"/>
              <a:t>RS5</a:t>
            </a:r>
          </a:p>
        </p:txBody>
      </p:sp>
      <p:sp>
        <p:nvSpPr>
          <p:cNvPr id="447" name="TextBox 446">
            <a:extLst>
              <a:ext uri="{FF2B5EF4-FFF2-40B4-BE49-F238E27FC236}">
                <a16:creationId xmlns:a16="http://schemas.microsoft.com/office/drawing/2014/main" id="{820CC785-8DE0-4EEF-BC28-2971489500D9}"/>
              </a:ext>
            </a:extLst>
          </p:cNvPr>
          <p:cNvSpPr txBox="1"/>
          <p:nvPr/>
        </p:nvSpPr>
        <p:spPr>
          <a:xfrm>
            <a:off x="4770896" y="3587068"/>
            <a:ext cx="397841" cy="246221"/>
          </a:xfrm>
          <a:prstGeom prst="rect">
            <a:avLst/>
          </a:prstGeom>
          <a:noFill/>
        </p:spPr>
        <p:txBody>
          <a:bodyPr wrap="square" rtlCol="0">
            <a:spAutoFit/>
          </a:bodyPr>
          <a:lstStyle/>
          <a:p>
            <a:r>
              <a:rPr lang="en-GB" sz="1000"/>
              <a:t>RS6</a:t>
            </a:r>
          </a:p>
        </p:txBody>
      </p:sp>
      <p:sp>
        <p:nvSpPr>
          <p:cNvPr id="448" name="Rectangle 447">
            <a:extLst>
              <a:ext uri="{FF2B5EF4-FFF2-40B4-BE49-F238E27FC236}">
                <a16:creationId xmlns:a16="http://schemas.microsoft.com/office/drawing/2014/main" id="{24060727-7E2D-4978-BA1A-89E9BC1C57E2}"/>
              </a:ext>
            </a:extLst>
          </p:cNvPr>
          <p:cNvSpPr/>
          <p:nvPr/>
        </p:nvSpPr>
        <p:spPr>
          <a:xfrm>
            <a:off x="3636155" y="995950"/>
            <a:ext cx="517828" cy="2946389"/>
          </a:xfrm>
          <a:prstGeom prst="rect">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TextBox 448">
            <a:extLst>
              <a:ext uri="{FF2B5EF4-FFF2-40B4-BE49-F238E27FC236}">
                <a16:creationId xmlns:a16="http://schemas.microsoft.com/office/drawing/2014/main" id="{0CD2E54A-87A0-4DB4-8A38-6F0387273A5E}"/>
              </a:ext>
            </a:extLst>
          </p:cNvPr>
          <p:cNvSpPr txBox="1"/>
          <p:nvPr/>
        </p:nvSpPr>
        <p:spPr>
          <a:xfrm rot="16200000">
            <a:off x="3196176" y="2133425"/>
            <a:ext cx="1401819" cy="276999"/>
          </a:xfrm>
          <a:prstGeom prst="rect">
            <a:avLst/>
          </a:prstGeom>
          <a:noFill/>
        </p:spPr>
        <p:txBody>
          <a:bodyPr wrap="square" rtlCol="0">
            <a:spAutoFit/>
          </a:bodyPr>
          <a:lstStyle/>
          <a:p>
            <a:r>
              <a:rPr lang="en-GB" sz="1200"/>
              <a:t>Control Board</a:t>
            </a:r>
          </a:p>
        </p:txBody>
      </p:sp>
      <p:sp>
        <p:nvSpPr>
          <p:cNvPr id="450" name="TextBox 449">
            <a:extLst>
              <a:ext uri="{FF2B5EF4-FFF2-40B4-BE49-F238E27FC236}">
                <a16:creationId xmlns:a16="http://schemas.microsoft.com/office/drawing/2014/main" id="{F5272B64-7209-4EB3-9973-E058165BB2E3}"/>
              </a:ext>
            </a:extLst>
          </p:cNvPr>
          <p:cNvSpPr txBox="1"/>
          <p:nvPr/>
        </p:nvSpPr>
        <p:spPr>
          <a:xfrm>
            <a:off x="302639" y="522736"/>
            <a:ext cx="3401949" cy="4385816"/>
          </a:xfrm>
          <a:prstGeom prst="rect">
            <a:avLst/>
          </a:prstGeom>
          <a:noFill/>
        </p:spPr>
        <p:txBody>
          <a:bodyPr wrap="square" rtlCol="0">
            <a:spAutoFit/>
          </a:bodyPr>
          <a:lstStyle/>
          <a:p>
            <a:r>
              <a:rPr lang="en-GB" sz="900" dirty="0"/>
              <a:t>As a default setting </a:t>
            </a:r>
            <a:r>
              <a:rPr lang="en-GB" sz="900" b="1" dirty="0"/>
              <a:t>L1000H</a:t>
            </a:r>
            <a:r>
              <a:rPr lang="en-GB" sz="900" dirty="0"/>
              <a:t> drive uses internal </a:t>
            </a:r>
            <a:r>
              <a:rPr lang="en-GB" sz="900" b="1" dirty="0"/>
              <a:t>24Vdc</a:t>
            </a:r>
            <a:r>
              <a:rPr lang="en-GB" sz="900" dirty="0"/>
              <a:t> circuit for signalling. The terminals </a:t>
            </a:r>
            <a:r>
              <a:rPr lang="en-GB" sz="900" b="1" dirty="0"/>
              <a:t>S1</a:t>
            </a:r>
            <a:r>
              <a:rPr lang="en-GB" sz="900" dirty="0"/>
              <a:t> to </a:t>
            </a:r>
            <a:r>
              <a:rPr lang="en-GB" sz="900" b="1" dirty="0"/>
              <a:t>S8</a:t>
            </a:r>
            <a:r>
              <a:rPr lang="en-GB" sz="900" dirty="0"/>
              <a:t> on the drive are used for signalling. In order to provide a signal, for example to the S1 terminal, the circuit between </a:t>
            </a:r>
            <a:r>
              <a:rPr lang="en-GB" sz="900" b="1" dirty="0"/>
              <a:t>SN</a:t>
            </a:r>
            <a:r>
              <a:rPr lang="en-GB" sz="900" dirty="0"/>
              <a:t> and </a:t>
            </a:r>
            <a:r>
              <a:rPr lang="en-GB" sz="900" b="1" dirty="0"/>
              <a:t>S1</a:t>
            </a:r>
            <a:r>
              <a:rPr lang="en-GB" sz="900" dirty="0"/>
              <a:t> should be bridged. To do that, an elevator controller may be designed to have relays (shown as RS1, RS4, RS5 and RS6 ) for each terminal. The relay circuit is provided by the elevator controller, it is not delivered in the EV4 package. When the elevator controller energizes, for example the relay </a:t>
            </a:r>
            <a:r>
              <a:rPr lang="en-GB" sz="900" b="1" dirty="0"/>
              <a:t>RS1</a:t>
            </a:r>
            <a:r>
              <a:rPr lang="en-GB" sz="900" dirty="0"/>
              <a:t>, the circuit switch closes and </a:t>
            </a:r>
            <a:r>
              <a:rPr lang="en-GB" sz="900" b="1" dirty="0"/>
              <a:t>S1</a:t>
            </a:r>
            <a:r>
              <a:rPr lang="en-GB" sz="900" dirty="0"/>
              <a:t> signal is sent to the drive.</a:t>
            </a:r>
          </a:p>
          <a:p>
            <a:r>
              <a:rPr lang="en-GB" sz="900" u="sng" dirty="0"/>
              <a:t>Meaning of the terminals </a:t>
            </a:r>
          </a:p>
          <a:p>
            <a:r>
              <a:rPr lang="en-GB" sz="900" b="1" dirty="0">
                <a:solidFill>
                  <a:srgbClr val="FF0000"/>
                </a:solidFill>
              </a:rPr>
              <a:t>S1 terminal: </a:t>
            </a:r>
            <a:r>
              <a:rPr lang="en-GB" sz="900" b="1" dirty="0"/>
              <a:t>S1</a:t>
            </a:r>
            <a:r>
              <a:rPr lang="en-GB" sz="900" dirty="0"/>
              <a:t> signal is necessary for an up travel.  Without </a:t>
            </a:r>
            <a:r>
              <a:rPr lang="en-GB" sz="900" b="1" dirty="0"/>
              <a:t>S1</a:t>
            </a:r>
            <a:r>
              <a:rPr lang="en-GB" sz="900" dirty="0"/>
              <a:t> signal the drive will not initiate any travel. If only </a:t>
            </a:r>
            <a:r>
              <a:rPr lang="en-GB" sz="900" b="1" dirty="0"/>
              <a:t>S1</a:t>
            </a:r>
            <a:r>
              <a:rPr lang="en-GB" sz="900" dirty="0"/>
              <a:t> signal is sent to the drive, the drive travels at levelling speed. In order to perform re-levelling again only </a:t>
            </a:r>
            <a:r>
              <a:rPr lang="en-GB" sz="900" b="1" dirty="0"/>
              <a:t>S1</a:t>
            </a:r>
            <a:r>
              <a:rPr lang="en-GB" sz="900" dirty="0"/>
              <a:t> signal is used.  </a:t>
            </a:r>
          </a:p>
          <a:p>
            <a:r>
              <a:rPr lang="en-GB" sz="900" b="1" dirty="0">
                <a:solidFill>
                  <a:srgbClr val="FF0000"/>
                </a:solidFill>
              </a:rPr>
              <a:t>Speed selection terminals S4, S5 and S5: </a:t>
            </a:r>
            <a:r>
              <a:rPr lang="en-GB" sz="900" dirty="0"/>
              <a:t>These are used for speed selection. For a normal (full speed) travel </a:t>
            </a:r>
            <a:r>
              <a:rPr lang="en-GB" sz="900" b="1" dirty="0"/>
              <a:t>S4 </a:t>
            </a:r>
            <a:r>
              <a:rPr lang="en-GB" sz="900" dirty="0"/>
              <a:t>switch should be closed together with </a:t>
            </a:r>
            <a:r>
              <a:rPr lang="en-GB" sz="900" b="1" dirty="0"/>
              <a:t>S1</a:t>
            </a:r>
            <a:r>
              <a:rPr lang="en-GB" sz="900" dirty="0"/>
              <a:t>. Similarly for intermediate and inspection speeds </a:t>
            </a:r>
            <a:r>
              <a:rPr lang="en-GB" sz="900" b="1" dirty="0"/>
              <a:t>S5</a:t>
            </a:r>
            <a:r>
              <a:rPr lang="en-GB" sz="900" dirty="0"/>
              <a:t> and </a:t>
            </a:r>
            <a:r>
              <a:rPr lang="en-GB" sz="900" b="1" dirty="0"/>
              <a:t>S6</a:t>
            </a:r>
            <a:r>
              <a:rPr lang="en-GB" sz="900" dirty="0"/>
              <a:t> are closed respectively instead of </a:t>
            </a:r>
            <a:r>
              <a:rPr lang="en-GB" sz="900" b="1" dirty="0"/>
              <a:t>S4</a:t>
            </a:r>
            <a:r>
              <a:rPr lang="en-GB" sz="900" dirty="0"/>
              <a:t>. When more than one speed selection switches are closed the drive runs with the lowest selected speed.</a:t>
            </a:r>
          </a:p>
          <a:p>
            <a:r>
              <a:rPr lang="en-GB" sz="900" b="1" dirty="0"/>
              <a:t>Example: </a:t>
            </a:r>
            <a:r>
              <a:rPr lang="en-GB" sz="900" dirty="0"/>
              <a:t>When a normal speed travel is to be done, </a:t>
            </a:r>
            <a:r>
              <a:rPr lang="en-GB" sz="900" b="1" dirty="0"/>
              <a:t>S1</a:t>
            </a:r>
            <a:r>
              <a:rPr lang="en-GB" sz="900" dirty="0"/>
              <a:t> and </a:t>
            </a:r>
            <a:r>
              <a:rPr lang="en-GB" sz="900" b="1" dirty="0"/>
              <a:t>S4</a:t>
            </a:r>
            <a:r>
              <a:rPr lang="en-GB" sz="900" dirty="0"/>
              <a:t> switches should be closed at the same time. By doing so elevator accelerates and reaches the normal (full) speed. As the car needs to decelerate the elevator controller removes (de-energizes </a:t>
            </a:r>
            <a:r>
              <a:rPr lang="en-GB" sz="900" b="1" dirty="0"/>
              <a:t>RS4</a:t>
            </a:r>
            <a:r>
              <a:rPr lang="en-GB" sz="900" dirty="0"/>
              <a:t>) the </a:t>
            </a:r>
            <a:r>
              <a:rPr lang="en-GB" sz="900" b="1" dirty="0"/>
              <a:t>S4</a:t>
            </a:r>
            <a:r>
              <a:rPr lang="en-GB" sz="900" dirty="0"/>
              <a:t> signal. Then the car decelerates into the levelling speed and travels at that speed. As the </a:t>
            </a:r>
            <a:r>
              <a:rPr lang="en-GB" sz="900" b="1" dirty="0"/>
              <a:t>S1</a:t>
            </a:r>
            <a:r>
              <a:rPr lang="en-GB" sz="900" dirty="0"/>
              <a:t> signal is removed (de-energizes </a:t>
            </a:r>
            <a:r>
              <a:rPr lang="en-GB" sz="900" b="1" dirty="0"/>
              <a:t>RS1</a:t>
            </a:r>
            <a:r>
              <a:rPr lang="en-GB" sz="900" dirty="0"/>
              <a:t>) by the controller the elevator stops. </a:t>
            </a:r>
            <a:r>
              <a:rPr lang="en-GB" sz="900" dirty="0">
                <a:solidFill>
                  <a:srgbClr val="FF0000"/>
                </a:solidFill>
              </a:rPr>
              <a:t>When the </a:t>
            </a:r>
            <a:r>
              <a:rPr lang="en-GB" sz="900" b="1" dirty="0">
                <a:solidFill>
                  <a:srgbClr val="FF0000"/>
                </a:solidFill>
              </a:rPr>
              <a:t>S1</a:t>
            </a:r>
            <a:r>
              <a:rPr lang="en-GB" sz="900" dirty="0">
                <a:solidFill>
                  <a:srgbClr val="FF0000"/>
                </a:solidFill>
              </a:rPr>
              <a:t> signal is removed the elevator controller should run the motor 1 second longer (apply a motor delay) to allow soft stop.  </a:t>
            </a:r>
            <a:r>
              <a:rPr lang="en-GB" sz="900" dirty="0"/>
              <a:t>If Inspection travel is to be done, in this case the same sequence between </a:t>
            </a:r>
            <a:r>
              <a:rPr lang="en-GB" sz="900" b="1" dirty="0"/>
              <a:t>S1 </a:t>
            </a:r>
            <a:r>
              <a:rPr lang="en-GB" sz="900" dirty="0"/>
              <a:t>and </a:t>
            </a:r>
            <a:r>
              <a:rPr lang="en-GB" sz="900" b="1" dirty="0"/>
              <a:t>S6</a:t>
            </a:r>
            <a:r>
              <a:rPr lang="en-GB" sz="900" dirty="0"/>
              <a:t> should be repeated.      </a:t>
            </a:r>
          </a:p>
        </p:txBody>
      </p:sp>
    </p:spTree>
    <p:extLst>
      <p:ext uri="{BB962C8B-B14F-4D97-AF65-F5344CB8AC3E}">
        <p14:creationId xmlns:p14="http://schemas.microsoft.com/office/powerpoint/2010/main" val="6845052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CFBEC31-6715-4146-9885-16157FF845F4}"/>
              </a:ext>
            </a:extLst>
          </p:cNvPr>
          <p:cNvPicPr>
            <a:picLocks noChangeAspect="1"/>
          </p:cNvPicPr>
          <p:nvPr/>
        </p:nvPicPr>
        <p:blipFill rotWithShape="1">
          <a:blip r:embed="rId3"/>
          <a:srcRect l="1139" t="15493" r="4347" b="4626"/>
          <a:stretch/>
        </p:blipFill>
        <p:spPr>
          <a:xfrm>
            <a:off x="245228" y="643325"/>
            <a:ext cx="4239558" cy="1940880"/>
          </a:xfrm>
          <a:prstGeom prst="rect">
            <a:avLst/>
          </a:prstGeom>
        </p:spPr>
      </p:pic>
      <p:sp>
        <p:nvSpPr>
          <p:cNvPr id="24" name="Title 1">
            <a:extLst>
              <a:ext uri="{FF2B5EF4-FFF2-40B4-BE49-F238E27FC236}">
                <a16:creationId xmlns:a16="http://schemas.microsoft.com/office/drawing/2014/main" id="{024BE52C-79C1-4357-8B6E-D40E5DC6B8CC}"/>
              </a:ext>
            </a:extLst>
          </p:cNvPr>
          <p:cNvSpPr txBox="1">
            <a:spLocks/>
          </p:cNvSpPr>
          <p:nvPr/>
        </p:nvSpPr>
        <p:spPr>
          <a:xfrm>
            <a:off x="3248025" y="69491"/>
            <a:ext cx="2792730" cy="470916"/>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100" b="0" i="0" u="none" strike="noStrike" kern="1200" cap="none" spc="0" normalizeH="0" baseline="0" dirty="0">
                <a:ln>
                  <a:noFill/>
                </a:ln>
                <a:solidFill>
                  <a:srgbClr val="0070C0"/>
                </a:solidFill>
                <a:effectLst/>
                <a:uLnTx/>
                <a:uFillTx/>
                <a:latin typeface="Museo Sans 700" pitchFamily="50" charset="0"/>
                <a:ea typeface="+mj-ea"/>
                <a:cs typeface="+mj-cs"/>
              </a:rPr>
              <a:t>UP signalling of EV4 drive </a:t>
            </a:r>
          </a:p>
        </p:txBody>
      </p:sp>
      <p:sp>
        <p:nvSpPr>
          <p:cNvPr id="25" name="TextBox 24">
            <a:extLst>
              <a:ext uri="{FF2B5EF4-FFF2-40B4-BE49-F238E27FC236}">
                <a16:creationId xmlns:a16="http://schemas.microsoft.com/office/drawing/2014/main" id="{9EC19B8E-5214-4B14-8225-41D1F0483EA9}"/>
              </a:ext>
            </a:extLst>
          </p:cNvPr>
          <p:cNvSpPr txBox="1"/>
          <p:nvPr/>
        </p:nvSpPr>
        <p:spPr>
          <a:xfrm>
            <a:off x="2113042" y="3078081"/>
            <a:ext cx="32080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prstClr val="black"/>
                </a:solidFill>
                <a:effectLst/>
                <a:uLnTx/>
                <a:uFillTx/>
                <a:latin typeface="Calibri"/>
                <a:ea typeface="+mn-ea"/>
                <a:cs typeface="+mn-cs"/>
              </a:rPr>
              <a:t>Full speed travel</a:t>
            </a: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 </a:t>
            </a: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S1</a:t>
            </a: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a:t>
            </a: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S4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Intermediate full sp travel </a:t>
            </a: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S1</a:t>
            </a: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a:t>
            </a: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S5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Inspection speed travel </a:t>
            </a: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S1</a:t>
            </a: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a:t>
            </a: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S6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Levelling speed travel </a:t>
            </a: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S1</a:t>
            </a:r>
          </a:p>
        </p:txBody>
      </p:sp>
      <p:cxnSp>
        <p:nvCxnSpPr>
          <p:cNvPr id="26" name="Straight Arrow Connector 25">
            <a:extLst>
              <a:ext uri="{FF2B5EF4-FFF2-40B4-BE49-F238E27FC236}">
                <a16:creationId xmlns:a16="http://schemas.microsoft.com/office/drawing/2014/main" id="{E4CDB8DD-687E-4784-8BED-DC1EFE5D7FF3}"/>
              </a:ext>
            </a:extLst>
          </p:cNvPr>
          <p:cNvCxnSpPr/>
          <p:nvPr/>
        </p:nvCxnSpPr>
        <p:spPr>
          <a:xfrm>
            <a:off x="4558030" y="3505518"/>
            <a:ext cx="4442460"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E4131C-772A-4372-A2A5-6BD733B51AA5}"/>
              </a:ext>
            </a:extLst>
          </p:cNvPr>
          <p:cNvCxnSpPr/>
          <p:nvPr/>
        </p:nvCxnSpPr>
        <p:spPr>
          <a:xfrm flipV="1">
            <a:off x="4639491" y="2359660"/>
            <a:ext cx="36000" cy="19707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
            <a:extLst>
              <a:ext uri="{FF2B5EF4-FFF2-40B4-BE49-F238E27FC236}">
                <a16:creationId xmlns:a16="http://schemas.microsoft.com/office/drawing/2014/main" id="{C0D47E2F-C63C-47C7-B612-9F175795312D}"/>
              </a:ext>
            </a:extLst>
          </p:cNvPr>
          <p:cNvGrpSpPr>
            <a:grpSpLocks/>
          </p:cNvGrpSpPr>
          <p:nvPr/>
        </p:nvGrpSpPr>
        <p:grpSpPr bwMode="auto">
          <a:xfrm rot="16200000">
            <a:off x="8431530" y="3014980"/>
            <a:ext cx="160020" cy="274320"/>
            <a:chOff x="2780" y="11145"/>
            <a:chExt cx="1320" cy="1703"/>
          </a:xfrm>
        </p:grpSpPr>
        <p:sp>
          <p:nvSpPr>
            <p:cNvPr id="29" name="Rectangle 3">
              <a:extLst>
                <a:ext uri="{FF2B5EF4-FFF2-40B4-BE49-F238E27FC236}">
                  <a16:creationId xmlns:a16="http://schemas.microsoft.com/office/drawing/2014/main" id="{3C68A779-5FFA-43AE-AFCD-73A5C188BCCC}"/>
                </a:ext>
              </a:extLst>
            </p:cNvPr>
            <p:cNvSpPr>
              <a:spLocks noChangeArrowheads="1"/>
            </p:cNvSpPr>
            <p:nvPr/>
          </p:nvSpPr>
          <p:spPr bwMode="auto">
            <a:xfrm>
              <a:off x="3410" y="11654"/>
              <a:ext cx="90" cy="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30" name="Oval 4">
              <a:extLst>
                <a:ext uri="{FF2B5EF4-FFF2-40B4-BE49-F238E27FC236}">
                  <a16:creationId xmlns:a16="http://schemas.microsoft.com/office/drawing/2014/main" id="{1B665B20-FFBA-4E42-8816-C1EDC4407786}"/>
                </a:ext>
              </a:extLst>
            </p:cNvPr>
            <p:cNvSpPr>
              <a:spLocks noChangeArrowheads="1"/>
            </p:cNvSpPr>
            <p:nvPr/>
          </p:nvSpPr>
          <p:spPr bwMode="auto">
            <a:xfrm>
              <a:off x="2780" y="11145"/>
              <a:ext cx="516" cy="55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31" name="Rectangle 5">
              <a:extLst>
                <a:ext uri="{FF2B5EF4-FFF2-40B4-BE49-F238E27FC236}">
                  <a16:creationId xmlns:a16="http://schemas.microsoft.com/office/drawing/2014/main" id="{7B397DAB-E7B8-453A-BC94-FDF93A7F99CF}"/>
                </a:ext>
              </a:extLst>
            </p:cNvPr>
            <p:cNvSpPr>
              <a:spLocks noChangeArrowheads="1"/>
            </p:cNvSpPr>
            <p:nvPr/>
          </p:nvSpPr>
          <p:spPr bwMode="auto">
            <a:xfrm>
              <a:off x="3188" y="11858"/>
              <a:ext cx="912" cy="990"/>
            </a:xfrm>
            <a:prstGeom prst="rect">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32" name="Rectangle 6">
              <a:extLst>
                <a:ext uri="{FF2B5EF4-FFF2-40B4-BE49-F238E27FC236}">
                  <a16:creationId xmlns:a16="http://schemas.microsoft.com/office/drawing/2014/main" id="{5FC4212F-EEB0-42F1-92F1-F67FB6816F99}"/>
                </a:ext>
              </a:extLst>
            </p:cNvPr>
            <p:cNvSpPr>
              <a:spLocks noChangeArrowheads="1"/>
            </p:cNvSpPr>
            <p:nvPr/>
          </p:nvSpPr>
          <p:spPr bwMode="auto">
            <a:xfrm rot="1347416">
              <a:off x="2964" y="11507"/>
              <a:ext cx="1020" cy="162"/>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33" name="Oval 7">
              <a:extLst>
                <a:ext uri="{FF2B5EF4-FFF2-40B4-BE49-F238E27FC236}">
                  <a16:creationId xmlns:a16="http://schemas.microsoft.com/office/drawing/2014/main" id="{F47628D7-58C5-4A12-B8F2-6D0FD76C4555}"/>
                </a:ext>
              </a:extLst>
            </p:cNvPr>
            <p:cNvSpPr>
              <a:spLocks noChangeArrowheads="1"/>
            </p:cNvSpPr>
            <p:nvPr/>
          </p:nvSpPr>
          <p:spPr bwMode="auto">
            <a:xfrm>
              <a:off x="3878" y="11696"/>
              <a:ext cx="222" cy="2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34" name="Rectangle 8">
              <a:extLst>
                <a:ext uri="{FF2B5EF4-FFF2-40B4-BE49-F238E27FC236}">
                  <a16:creationId xmlns:a16="http://schemas.microsoft.com/office/drawing/2014/main" id="{B25A6994-EF11-4C8E-A649-934E2F94C435}"/>
                </a:ext>
              </a:extLst>
            </p:cNvPr>
            <p:cNvSpPr>
              <a:spLocks noChangeArrowheads="1"/>
            </p:cNvSpPr>
            <p:nvPr/>
          </p:nvSpPr>
          <p:spPr bwMode="auto">
            <a:xfrm>
              <a:off x="3380" y="11762"/>
              <a:ext cx="156" cy="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35" name="Rectangle 9">
              <a:extLst>
                <a:ext uri="{FF2B5EF4-FFF2-40B4-BE49-F238E27FC236}">
                  <a16:creationId xmlns:a16="http://schemas.microsoft.com/office/drawing/2014/main" id="{118C42B4-D339-42B4-882C-F5A3EF21E07D}"/>
                </a:ext>
              </a:extLst>
            </p:cNvPr>
            <p:cNvSpPr>
              <a:spLocks noChangeArrowheads="1"/>
            </p:cNvSpPr>
            <p:nvPr/>
          </p:nvSpPr>
          <p:spPr bwMode="auto">
            <a:xfrm>
              <a:off x="3380" y="12092"/>
              <a:ext cx="550" cy="510"/>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grpSp>
      <p:grpSp>
        <p:nvGrpSpPr>
          <p:cNvPr id="36" name="Group 62">
            <a:extLst>
              <a:ext uri="{FF2B5EF4-FFF2-40B4-BE49-F238E27FC236}">
                <a16:creationId xmlns:a16="http://schemas.microsoft.com/office/drawing/2014/main" id="{716A47D9-2F84-4132-B5FA-69FE7F528B33}"/>
              </a:ext>
            </a:extLst>
          </p:cNvPr>
          <p:cNvGrpSpPr/>
          <p:nvPr/>
        </p:nvGrpSpPr>
        <p:grpSpPr>
          <a:xfrm>
            <a:off x="6860540" y="2661603"/>
            <a:ext cx="1508760" cy="646986"/>
            <a:chOff x="3162300" y="4287520"/>
            <a:chExt cx="1508760" cy="882968"/>
          </a:xfrm>
        </p:grpSpPr>
        <p:sp>
          <p:nvSpPr>
            <p:cNvPr id="37" name="Freeform 30">
              <a:extLst>
                <a:ext uri="{FF2B5EF4-FFF2-40B4-BE49-F238E27FC236}">
                  <a16:creationId xmlns:a16="http://schemas.microsoft.com/office/drawing/2014/main" id="{64AF50A2-7304-40A5-959C-E7F2DDDB8A54}"/>
                </a:ext>
              </a:extLst>
            </p:cNvPr>
            <p:cNvSpPr/>
            <p:nvPr/>
          </p:nvSpPr>
          <p:spPr>
            <a:xfrm>
              <a:off x="3162300" y="4287520"/>
              <a:ext cx="1005840" cy="881380"/>
            </a:xfrm>
            <a:custGeom>
              <a:avLst/>
              <a:gdLst>
                <a:gd name="connsiteX0" fmla="*/ 0 w 1531620"/>
                <a:gd name="connsiteY0" fmla="*/ 0 h 876300"/>
                <a:gd name="connsiteX1" fmla="*/ 312420 w 1531620"/>
                <a:gd name="connsiteY1" fmla="*/ 76200 h 876300"/>
                <a:gd name="connsiteX2" fmla="*/ 563880 w 1531620"/>
                <a:gd name="connsiteY2" fmla="*/ 381000 h 876300"/>
                <a:gd name="connsiteX3" fmla="*/ 815340 w 1531620"/>
                <a:gd name="connsiteY3" fmla="*/ 708660 h 876300"/>
                <a:gd name="connsiteX4" fmla="*/ 1158240 w 1531620"/>
                <a:gd name="connsiteY4" fmla="*/ 845820 h 876300"/>
                <a:gd name="connsiteX5" fmla="*/ 1531620 w 1531620"/>
                <a:gd name="connsiteY5"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620" h="876300">
                  <a:moveTo>
                    <a:pt x="0" y="0"/>
                  </a:moveTo>
                  <a:cubicBezTo>
                    <a:pt x="109220" y="6350"/>
                    <a:pt x="218440" y="12700"/>
                    <a:pt x="312420" y="76200"/>
                  </a:cubicBezTo>
                  <a:cubicBezTo>
                    <a:pt x="406400" y="139700"/>
                    <a:pt x="480060" y="275590"/>
                    <a:pt x="563880" y="381000"/>
                  </a:cubicBezTo>
                  <a:cubicBezTo>
                    <a:pt x="647700" y="486410"/>
                    <a:pt x="716280" y="631190"/>
                    <a:pt x="815340" y="708660"/>
                  </a:cubicBezTo>
                  <a:cubicBezTo>
                    <a:pt x="914400" y="786130"/>
                    <a:pt x="1038860" y="817880"/>
                    <a:pt x="1158240" y="845820"/>
                  </a:cubicBezTo>
                  <a:cubicBezTo>
                    <a:pt x="1277620" y="873760"/>
                    <a:pt x="1404620" y="875030"/>
                    <a:pt x="1531620" y="8763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B278E007-4E49-4506-8125-1EE7CCDED6C3}"/>
                </a:ext>
              </a:extLst>
            </p:cNvPr>
            <p:cNvCxnSpPr>
              <a:stCxn id="37" idx="5"/>
            </p:cNvCxnSpPr>
            <p:nvPr/>
          </p:nvCxnSpPr>
          <p:spPr>
            <a:xfrm>
              <a:off x="4168140" y="5168900"/>
              <a:ext cx="50292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895F96D9-A43A-409F-9EBA-69F3FA956F99}"/>
              </a:ext>
            </a:extLst>
          </p:cNvPr>
          <p:cNvSpPr txBox="1"/>
          <p:nvPr/>
        </p:nvSpPr>
        <p:spPr>
          <a:xfrm>
            <a:off x="8295640" y="2708910"/>
            <a:ext cx="7442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Stop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switch</a:t>
            </a:r>
          </a:p>
        </p:txBody>
      </p:sp>
      <p:grpSp>
        <p:nvGrpSpPr>
          <p:cNvPr id="40" name="Group 2">
            <a:extLst>
              <a:ext uri="{FF2B5EF4-FFF2-40B4-BE49-F238E27FC236}">
                <a16:creationId xmlns:a16="http://schemas.microsoft.com/office/drawing/2014/main" id="{E7FC5EA4-F875-4E8E-836A-6477CF1BA2F9}"/>
              </a:ext>
            </a:extLst>
          </p:cNvPr>
          <p:cNvGrpSpPr>
            <a:grpSpLocks/>
          </p:cNvGrpSpPr>
          <p:nvPr/>
        </p:nvGrpSpPr>
        <p:grpSpPr bwMode="auto">
          <a:xfrm rot="16200000">
            <a:off x="6899910" y="2346325"/>
            <a:ext cx="160020" cy="274320"/>
            <a:chOff x="2780" y="11145"/>
            <a:chExt cx="1320" cy="1703"/>
          </a:xfrm>
        </p:grpSpPr>
        <p:sp>
          <p:nvSpPr>
            <p:cNvPr id="41" name="Rectangle 3">
              <a:extLst>
                <a:ext uri="{FF2B5EF4-FFF2-40B4-BE49-F238E27FC236}">
                  <a16:creationId xmlns:a16="http://schemas.microsoft.com/office/drawing/2014/main" id="{D5CD518E-DFE6-4597-BBA2-2257E54B93A9}"/>
                </a:ext>
              </a:extLst>
            </p:cNvPr>
            <p:cNvSpPr>
              <a:spLocks noChangeArrowheads="1"/>
            </p:cNvSpPr>
            <p:nvPr/>
          </p:nvSpPr>
          <p:spPr bwMode="auto">
            <a:xfrm>
              <a:off x="3410" y="11654"/>
              <a:ext cx="90" cy="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42" name="Oval 4">
              <a:extLst>
                <a:ext uri="{FF2B5EF4-FFF2-40B4-BE49-F238E27FC236}">
                  <a16:creationId xmlns:a16="http://schemas.microsoft.com/office/drawing/2014/main" id="{8A5B1286-9AEA-49DF-BE1D-9869834AEE0D}"/>
                </a:ext>
              </a:extLst>
            </p:cNvPr>
            <p:cNvSpPr>
              <a:spLocks noChangeArrowheads="1"/>
            </p:cNvSpPr>
            <p:nvPr/>
          </p:nvSpPr>
          <p:spPr bwMode="auto">
            <a:xfrm>
              <a:off x="2780" y="11145"/>
              <a:ext cx="516" cy="55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43" name="Rectangle 5">
              <a:extLst>
                <a:ext uri="{FF2B5EF4-FFF2-40B4-BE49-F238E27FC236}">
                  <a16:creationId xmlns:a16="http://schemas.microsoft.com/office/drawing/2014/main" id="{6B860322-4917-4897-B1DB-0C994C374F0B}"/>
                </a:ext>
              </a:extLst>
            </p:cNvPr>
            <p:cNvSpPr>
              <a:spLocks noChangeArrowheads="1"/>
            </p:cNvSpPr>
            <p:nvPr/>
          </p:nvSpPr>
          <p:spPr bwMode="auto">
            <a:xfrm>
              <a:off x="3188" y="11858"/>
              <a:ext cx="912" cy="990"/>
            </a:xfrm>
            <a:prstGeom prst="rect">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44" name="Rectangle 6">
              <a:extLst>
                <a:ext uri="{FF2B5EF4-FFF2-40B4-BE49-F238E27FC236}">
                  <a16:creationId xmlns:a16="http://schemas.microsoft.com/office/drawing/2014/main" id="{C43F32F5-DBD7-45F8-AC81-D248BA921707}"/>
                </a:ext>
              </a:extLst>
            </p:cNvPr>
            <p:cNvSpPr>
              <a:spLocks noChangeArrowheads="1"/>
            </p:cNvSpPr>
            <p:nvPr/>
          </p:nvSpPr>
          <p:spPr bwMode="auto">
            <a:xfrm rot="1347416">
              <a:off x="2964" y="11507"/>
              <a:ext cx="1020" cy="162"/>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45" name="Oval 7">
              <a:extLst>
                <a:ext uri="{FF2B5EF4-FFF2-40B4-BE49-F238E27FC236}">
                  <a16:creationId xmlns:a16="http://schemas.microsoft.com/office/drawing/2014/main" id="{0332D688-6781-422D-9EF5-9EC9AFDE33B8}"/>
                </a:ext>
              </a:extLst>
            </p:cNvPr>
            <p:cNvSpPr>
              <a:spLocks noChangeArrowheads="1"/>
            </p:cNvSpPr>
            <p:nvPr/>
          </p:nvSpPr>
          <p:spPr bwMode="auto">
            <a:xfrm>
              <a:off x="3878" y="11696"/>
              <a:ext cx="222" cy="2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46" name="Rectangle 8">
              <a:extLst>
                <a:ext uri="{FF2B5EF4-FFF2-40B4-BE49-F238E27FC236}">
                  <a16:creationId xmlns:a16="http://schemas.microsoft.com/office/drawing/2014/main" id="{776122EC-1410-44D9-9322-E1942B4DFAFB}"/>
                </a:ext>
              </a:extLst>
            </p:cNvPr>
            <p:cNvSpPr>
              <a:spLocks noChangeArrowheads="1"/>
            </p:cNvSpPr>
            <p:nvPr/>
          </p:nvSpPr>
          <p:spPr bwMode="auto">
            <a:xfrm>
              <a:off x="3380" y="11762"/>
              <a:ext cx="156" cy="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47" name="Rectangle 9">
              <a:extLst>
                <a:ext uri="{FF2B5EF4-FFF2-40B4-BE49-F238E27FC236}">
                  <a16:creationId xmlns:a16="http://schemas.microsoft.com/office/drawing/2014/main" id="{4C5FCB9F-589C-42B7-B523-B93CA87770EC}"/>
                </a:ext>
              </a:extLst>
            </p:cNvPr>
            <p:cNvSpPr>
              <a:spLocks noChangeArrowheads="1"/>
            </p:cNvSpPr>
            <p:nvPr/>
          </p:nvSpPr>
          <p:spPr bwMode="auto">
            <a:xfrm>
              <a:off x="3380" y="12092"/>
              <a:ext cx="550" cy="510"/>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grpSp>
      <p:sp>
        <p:nvSpPr>
          <p:cNvPr id="48" name="TextBox 47">
            <a:extLst>
              <a:ext uri="{FF2B5EF4-FFF2-40B4-BE49-F238E27FC236}">
                <a16:creationId xmlns:a16="http://schemas.microsoft.com/office/drawing/2014/main" id="{3327F8E5-2F90-460E-A042-F24D9440BB07}"/>
              </a:ext>
            </a:extLst>
          </p:cNvPr>
          <p:cNvSpPr txBox="1"/>
          <p:nvPr/>
        </p:nvSpPr>
        <p:spPr>
          <a:xfrm>
            <a:off x="7170420" y="2346325"/>
            <a:ext cx="6731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Decel.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switch</a:t>
            </a:r>
          </a:p>
        </p:txBody>
      </p:sp>
      <p:cxnSp>
        <p:nvCxnSpPr>
          <p:cNvPr id="49" name="Straight Connector 48">
            <a:extLst>
              <a:ext uri="{FF2B5EF4-FFF2-40B4-BE49-F238E27FC236}">
                <a16:creationId xmlns:a16="http://schemas.microsoft.com/office/drawing/2014/main" id="{12B495CE-B8A8-4E5F-BDDE-91B5A2D0AD55}"/>
              </a:ext>
            </a:extLst>
          </p:cNvPr>
          <p:cNvCxnSpPr/>
          <p:nvPr/>
        </p:nvCxnSpPr>
        <p:spPr>
          <a:xfrm rot="5400000">
            <a:off x="3095935" y="2195974"/>
            <a:ext cx="216575" cy="838"/>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0CAF211-0847-4D13-90C6-20CE595DDC1B}"/>
              </a:ext>
            </a:extLst>
          </p:cNvPr>
          <p:cNvSpPr txBox="1"/>
          <p:nvPr/>
        </p:nvSpPr>
        <p:spPr>
          <a:xfrm>
            <a:off x="2855522" y="2267348"/>
            <a:ext cx="72009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Input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common</a:t>
            </a:r>
          </a:p>
        </p:txBody>
      </p:sp>
      <p:cxnSp>
        <p:nvCxnSpPr>
          <p:cNvPr id="51" name="Straight Connector 50">
            <a:extLst>
              <a:ext uri="{FF2B5EF4-FFF2-40B4-BE49-F238E27FC236}">
                <a16:creationId xmlns:a16="http://schemas.microsoft.com/office/drawing/2014/main" id="{3871BDFB-214F-4088-840B-4080670E7E00}"/>
              </a:ext>
            </a:extLst>
          </p:cNvPr>
          <p:cNvCxnSpPr>
            <a:endCxn id="56" idx="3"/>
          </p:cNvCxnSpPr>
          <p:nvPr/>
        </p:nvCxnSpPr>
        <p:spPr>
          <a:xfrm rot="16200000" flipH="1">
            <a:off x="5515610" y="2362200"/>
            <a:ext cx="2697480" cy="101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CD720A-2334-4E97-BE9B-6D891F6404E4}"/>
              </a:ext>
            </a:extLst>
          </p:cNvPr>
          <p:cNvCxnSpPr/>
          <p:nvPr/>
        </p:nvCxnSpPr>
        <p:spPr>
          <a:xfrm rot="5400000">
            <a:off x="7291840" y="2845102"/>
            <a:ext cx="2160000" cy="1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Freeform 47">
            <a:extLst>
              <a:ext uri="{FF2B5EF4-FFF2-40B4-BE49-F238E27FC236}">
                <a16:creationId xmlns:a16="http://schemas.microsoft.com/office/drawing/2014/main" id="{76D6221D-90DA-446A-BE7C-AE96577BCD2D}"/>
              </a:ext>
            </a:extLst>
          </p:cNvPr>
          <p:cNvSpPr/>
          <p:nvPr/>
        </p:nvSpPr>
        <p:spPr>
          <a:xfrm>
            <a:off x="8373110" y="3299778"/>
            <a:ext cx="294640" cy="205740"/>
          </a:xfrm>
          <a:custGeom>
            <a:avLst/>
            <a:gdLst>
              <a:gd name="connsiteX0" fmla="*/ 0 w 518160"/>
              <a:gd name="connsiteY0" fmla="*/ 0 h 589280"/>
              <a:gd name="connsiteX1" fmla="*/ 111760 w 518160"/>
              <a:gd name="connsiteY1" fmla="*/ 264160 h 589280"/>
              <a:gd name="connsiteX2" fmla="*/ 375920 w 518160"/>
              <a:gd name="connsiteY2" fmla="*/ 264160 h 589280"/>
              <a:gd name="connsiteX3" fmla="*/ 518160 w 518160"/>
              <a:gd name="connsiteY3" fmla="*/ 589280 h 589280"/>
            </a:gdLst>
            <a:ahLst/>
            <a:cxnLst>
              <a:cxn ang="0">
                <a:pos x="connsiteX0" y="connsiteY0"/>
              </a:cxn>
              <a:cxn ang="0">
                <a:pos x="connsiteX1" y="connsiteY1"/>
              </a:cxn>
              <a:cxn ang="0">
                <a:pos x="connsiteX2" y="connsiteY2"/>
              </a:cxn>
              <a:cxn ang="0">
                <a:pos x="connsiteX3" y="connsiteY3"/>
              </a:cxn>
            </a:cxnLst>
            <a:rect l="l" t="t" r="r" b="b"/>
            <a:pathLst>
              <a:path w="518160" h="589280">
                <a:moveTo>
                  <a:pt x="0" y="0"/>
                </a:moveTo>
                <a:lnTo>
                  <a:pt x="111760" y="264160"/>
                </a:lnTo>
                <a:lnTo>
                  <a:pt x="375920" y="264160"/>
                </a:lnTo>
                <a:lnTo>
                  <a:pt x="518160" y="58928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54" name="Freeform 48">
            <a:extLst>
              <a:ext uri="{FF2B5EF4-FFF2-40B4-BE49-F238E27FC236}">
                <a16:creationId xmlns:a16="http://schemas.microsoft.com/office/drawing/2014/main" id="{A6C104D5-B17C-47E7-BA5E-04DFFC6CC9B2}"/>
              </a:ext>
            </a:extLst>
          </p:cNvPr>
          <p:cNvSpPr/>
          <p:nvPr/>
        </p:nvSpPr>
        <p:spPr>
          <a:xfrm>
            <a:off x="4657090" y="2664460"/>
            <a:ext cx="2194560" cy="842963"/>
          </a:xfrm>
          <a:custGeom>
            <a:avLst/>
            <a:gdLst>
              <a:gd name="connsiteX0" fmla="*/ 0 w 2194560"/>
              <a:gd name="connsiteY0" fmla="*/ 1203960 h 1203960"/>
              <a:gd name="connsiteX1" fmla="*/ 49530 w 2194560"/>
              <a:gd name="connsiteY1" fmla="*/ 1062990 h 1203960"/>
              <a:gd name="connsiteX2" fmla="*/ 563880 w 2194560"/>
              <a:gd name="connsiteY2" fmla="*/ 998220 h 1203960"/>
              <a:gd name="connsiteX3" fmla="*/ 643890 w 2194560"/>
              <a:gd name="connsiteY3" fmla="*/ 971550 h 1203960"/>
              <a:gd name="connsiteX4" fmla="*/ 712470 w 2194560"/>
              <a:gd name="connsiteY4" fmla="*/ 937260 h 1203960"/>
              <a:gd name="connsiteX5" fmla="*/ 781050 w 2194560"/>
              <a:gd name="connsiteY5" fmla="*/ 872490 h 1203960"/>
              <a:gd name="connsiteX6" fmla="*/ 845820 w 2194560"/>
              <a:gd name="connsiteY6" fmla="*/ 788670 h 1203960"/>
              <a:gd name="connsiteX7" fmla="*/ 1123950 w 2194560"/>
              <a:gd name="connsiteY7" fmla="*/ 201930 h 1203960"/>
              <a:gd name="connsiteX8" fmla="*/ 1169670 w 2194560"/>
              <a:gd name="connsiteY8" fmla="*/ 137160 h 1203960"/>
              <a:gd name="connsiteX9" fmla="*/ 1226820 w 2194560"/>
              <a:gd name="connsiteY9" fmla="*/ 68580 h 1203960"/>
              <a:gd name="connsiteX10" fmla="*/ 1314450 w 2194560"/>
              <a:gd name="connsiteY10" fmla="*/ 15240 h 1203960"/>
              <a:gd name="connsiteX11" fmla="*/ 1394460 w 2194560"/>
              <a:gd name="connsiteY11" fmla="*/ 0 h 1203960"/>
              <a:gd name="connsiteX12" fmla="*/ 2194560 w 2194560"/>
              <a:gd name="connsiteY12" fmla="*/ 0 h 12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203960">
                <a:moveTo>
                  <a:pt x="0" y="1203960"/>
                </a:moveTo>
                <a:lnTo>
                  <a:pt x="49530" y="1062990"/>
                </a:lnTo>
                <a:lnTo>
                  <a:pt x="563880" y="998220"/>
                </a:lnTo>
                <a:lnTo>
                  <a:pt x="643890" y="971550"/>
                </a:lnTo>
                <a:lnTo>
                  <a:pt x="712470" y="937260"/>
                </a:lnTo>
                <a:lnTo>
                  <a:pt x="781050" y="872490"/>
                </a:lnTo>
                <a:lnTo>
                  <a:pt x="845820" y="788670"/>
                </a:lnTo>
                <a:lnTo>
                  <a:pt x="1123950" y="201930"/>
                </a:lnTo>
                <a:lnTo>
                  <a:pt x="1169670" y="137160"/>
                </a:lnTo>
                <a:lnTo>
                  <a:pt x="1226820" y="68580"/>
                </a:lnTo>
                <a:lnTo>
                  <a:pt x="1314450" y="15240"/>
                </a:lnTo>
                <a:lnTo>
                  <a:pt x="1394460" y="0"/>
                </a:lnTo>
                <a:lnTo>
                  <a:pt x="219456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B3DD33C-3A44-4F79-BD27-2742915EB91D}"/>
              </a:ext>
            </a:extLst>
          </p:cNvPr>
          <p:cNvSpPr/>
          <p:nvPr/>
        </p:nvSpPr>
        <p:spPr>
          <a:xfrm>
            <a:off x="4644390" y="3853180"/>
            <a:ext cx="3738880" cy="6096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822BBE23-327A-4926-BF54-D90C9FB7D31E}"/>
              </a:ext>
            </a:extLst>
          </p:cNvPr>
          <p:cNvSpPr/>
          <p:nvPr/>
        </p:nvSpPr>
        <p:spPr>
          <a:xfrm>
            <a:off x="4654550" y="3685540"/>
            <a:ext cx="2214880" cy="6096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cxnSp>
        <p:nvCxnSpPr>
          <p:cNvPr id="57" name="Straight Connector 56">
            <a:extLst>
              <a:ext uri="{FF2B5EF4-FFF2-40B4-BE49-F238E27FC236}">
                <a16:creationId xmlns:a16="http://schemas.microsoft.com/office/drawing/2014/main" id="{4DA21DCB-899A-497E-9740-73004EE03099}"/>
              </a:ext>
            </a:extLst>
          </p:cNvPr>
          <p:cNvCxnSpPr/>
          <p:nvPr/>
        </p:nvCxnSpPr>
        <p:spPr>
          <a:xfrm>
            <a:off x="8718074" y="3467410"/>
            <a:ext cx="24606" cy="8134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5FCCEA97-A169-4E7E-8FE3-0A677C68EC99}"/>
              </a:ext>
            </a:extLst>
          </p:cNvPr>
          <p:cNvSpPr/>
          <p:nvPr/>
        </p:nvSpPr>
        <p:spPr>
          <a:xfrm>
            <a:off x="4634230" y="4020820"/>
            <a:ext cx="4104640" cy="685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2D03067C-273E-44F3-9629-C08A3955255F}"/>
              </a:ext>
            </a:extLst>
          </p:cNvPr>
          <p:cNvSpPr txBox="1"/>
          <p:nvPr/>
        </p:nvSpPr>
        <p:spPr>
          <a:xfrm>
            <a:off x="4620260" y="3923665"/>
            <a:ext cx="17703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Energy to motor contactors</a:t>
            </a:r>
          </a:p>
        </p:txBody>
      </p:sp>
      <p:sp>
        <p:nvSpPr>
          <p:cNvPr id="60" name="TextBox 59">
            <a:extLst>
              <a:ext uri="{FF2B5EF4-FFF2-40B4-BE49-F238E27FC236}">
                <a16:creationId xmlns:a16="http://schemas.microsoft.com/office/drawing/2014/main" id="{8B793126-D6AB-46A3-A3F0-4241A63788CC}"/>
              </a:ext>
            </a:extLst>
          </p:cNvPr>
          <p:cNvSpPr txBox="1"/>
          <p:nvPr/>
        </p:nvSpPr>
        <p:spPr>
          <a:xfrm>
            <a:off x="4630420" y="3588385"/>
            <a:ext cx="17703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S4 – Speed selection signal</a:t>
            </a:r>
          </a:p>
        </p:txBody>
      </p:sp>
      <p:sp>
        <p:nvSpPr>
          <p:cNvPr id="61" name="TextBox 60">
            <a:extLst>
              <a:ext uri="{FF2B5EF4-FFF2-40B4-BE49-F238E27FC236}">
                <a16:creationId xmlns:a16="http://schemas.microsoft.com/office/drawing/2014/main" id="{D3AD65DE-7FCB-40E4-85A4-AB0E997F6963}"/>
              </a:ext>
            </a:extLst>
          </p:cNvPr>
          <p:cNvSpPr txBox="1"/>
          <p:nvPr/>
        </p:nvSpPr>
        <p:spPr>
          <a:xfrm>
            <a:off x="4630420" y="3756025"/>
            <a:ext cx="17703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S1 – Up run signal</a:t>
            </a:r>
          </a:p>
        </p:txBody>
      </p:sp>
      <p:grpSp>
        <p:nvGrpSpPr>
          <p:cNvPr id="62" name="Group 90">
            <a:extLst>
              <a:ext uri="{FF2B5EF4-FFF2-40B4-BE49-F238E27FC236}">
                <a16:creationId xmlns:a16="http://schemas.microsoft.com/office/drawing/2014/main" id="{2A382F2C-003F-4A98-9C14-8E435DA32AFE}"/>
              </a:ext>
            </a:extLst>
          </p:cNvPr>
          <p:cNvGrpSpPr/>
          <p:nvPr/>
        </p:nvGrpSpPr>
        <p:grpSpPr>
          <a:xfrm>
            <a:off x="6662420" y="2673989"/>
            <a:ext cx="287020" cy="276999"/>
            <a:chOff x="6459220" y="2938780"/>
            <a:chExt cx="287020" cy="369332"/>
          </a:xfrm>
        </p:grpSpPr>
        <p:sp>
          <p:nvSpPr>
            <p:cNvPr id="63" name="TextBox 62">
              <a:extLst>
                <a:ext uri="{FF2B5EF4-FFF2-40B4-BE49-F238E27FC236}">
                  <a16:creationId xmlns:a16="http://schemas.microsoft.com/office/drawing/2014/main" id="{F34E2154-FF61-4BA9-B0BF-888C95100B72}"/>
                </a:ext>
              </a:extLst>
            </p:cNvPr>
            <p:cNvSpPr txBox="1"/>
            <p:nvPr/>
          </p:nvSpPr>
          <p:spPr>
            <a:xfrm>
              <a:off x="6459220" y="2938780"/>
              <a:ext cx="287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black"/>
                  </a:solidFill>
                  <a:effectLst/>
                  <a:uLnTx/>
                  <a:uFillTx/>
                  <a:latin typeface="Calibri"/>
                  <a:ea typeface="+mn-ea"/>
                  <a:cs typeface="+mn-cs"/>
                </a:rPr>
                <a:t>1</a:t>
              </a:r>
            </a:p>
          </p:txBody>
        </p:sp>
        <p:sp>
          <p:nvSpPr>
            <p:cNvPr id="64" name="Oval 63">
              <a:extLst>
                <a:ext uri="{FF2B5EF4-FFF2-40B4-BE49-F238E27FC236}">
                  <a16:creationId xmlns:a16="http://schemas.microsoft.com/office/drawing/2014/main" id="{295952B5-A9E0-45F7-ACF7-0A478B1E250E}"/>
                </a:ext>
              </a:extLst>
            </p:cNvPr>
            <p:cNvSpPr/>
            <p:nvPr/>
          </p:nvSpPr>
          <p:spPr>
            <a:xfrm>
              <a:off x="6511290" y="3000587"/>
              <a:ext cx="144000" cy="213360"/>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grpSp>
      <p:grpSp>
        <p:nvGrpSpPr>
          <p:cNvPr id="65" name="Group 94">
            <a:extLst>
              <a:ext uri="{FF2B5EF4-FFF2-40B4-BE49-F238E27FC236}">
                <a16:creationId xmlns:a16="http://schemas.microsoft.com/office/drawing/2014/main" id="{62A7F863-A4C6-4A67-89EE-01A69280146D}"/>
              </a:ext>
            </a:extLst>
          </p:cNvPr>
          <p:cNvGrpSpPr/>
          <p:nvPr/>
        </p:nvGrpSpPr>
        <p:grpSpPr>
          <a:xfrm>
            <a:off x="8145780" y="3306449"/>
            <a:ext cx="287020" cy="276999"/>
            <a:chOff x="6459220" y="2938780"/>
            <a:chExt cx="287020" cy="369332"/>
          </a:xfrm>
        </p:grpSpPr>
        <p:sp>
          <p:nvSpPr>
            <p:cNvPr id="66" name="TextBox 65">
              <a:extLst>
                <a:ext uri="{FF2B5EF4-FFF2-40B4-BE49-F238E27FC236}">
                  <a16:creationId xmlns:a16="http://schemas.microsoft.com/office/drawing/2014/main" id="{05535CA9-086A-4CE8-9554-07533C84FD31}"/>
                </a:ext>
              </a:extLst>
            </p:cNvPr>
            <p:cNvSpPr txBox="1"/>
            <p:nvPr/>
          </p:nvSpPr>
          <p:spPr>
            <a:xfrm>
              <a:off x="6459220" y="2938780"/>
              <a:ext cx="287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black"/>
                  </a:solidFill>
                  <a:effectLst/>
                  <a:uLnTx/>
                  <a:uFillTx/>
                  <a:latin typeface="Calibri"/>
                  <a:ea typeface="+mn-ea"/>
                  <a:cs typeface="+mn-cs"/>
                </a:rPr>
                <a:t>2</a:t>
              </a:r>
            </a:p>
          </p:txBody>
        </p:sp>
        <p:sp>
          <p:nvSpPr>
            <p:cNvPr id="67" name="Oval 66">
              <a:extLst>
                <a:ext uri="{FF2B5EF4-FFF2-40B4-BE49-F238E27FC236}">
                  <a16:creationId xmlns:a16="http://schemas.microsoft.com/office/drawing/2014/main" id="{5F0253D7-99BF-44F7-B4BC-416AAA5EFAF8}"/>
                </a:ext>
              </a:extLst>
            </p:cNvPr>
            <p:cNvSpPr/>
            <p:nvPr/>
          </p:nvSpPr>
          <p:spPr>
            <a:xfrm>
              <a:off x="6492240" y="3000587"/>
              <a:ext cx="180000" cy="213360"/>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grpSp>
      <p:grpSp>
        <p:nvGrpSpPr>
          <p:cNvPr id="68" name="Group 98">
            <a:extLst>
              <a:ext uri="{FF2B5EF4-FFF2-40B4-BE49-F238E27FC236}">
                <a16:creationId xmlns:a16="http://schemas.microsoft.com/office/drawing/2014/main" id="{E27AE040-B7E6-4A50-875A-6C239E50669E}"/>
              </a:ext>
            </a:extLst>
          </p:cNvPr>
          <p:cNvGrpSpPr/>
          <p:nvPr/>
        </p:nvGrpSpPr>
        <p:grpSpPr>
          <a:xfrm>
            <a:off x="8714740" y="3298829"/>
            <a:ext cx="287020" cy="276999"/>
            <a:chOff x="6459220" y="2938780"/>
            <a:chExt cx="287020" cy="369332"/>
          </a:xfrm>
        </p:grpSpPr>
        <p:sp>
          <p:nvSpPr>
            <p:cNvPr id="69" name="TextBox 68">
              <a:extLst>
                <a:ext uri="{FF2B5EF4-FFF2-40B4-BE49-F238E27FC236}">
                  <a16:creationId xmlns:a16="http://schemas.microsoft.com/office/drawing/2014/main" id="{59305CC0-BA26-41B8-95DB-D029B71F52C3}"/>
                </a:ext>
              </a:extLst>
            </p:cNvPr>
            <p:cNvSpPr txBox="1"/>
            <p:nvPr/>
          </p:nvSpPr>
          <p:spPr>
            <a:xfrm>
              <a:off x="6459220" y="2938780"/>
              <a:ext cx="287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black"/>
                  </a:solidFill>
                  <a:effectLst/>
                  <a:uLnTx/>
                  <a:uFillTx/>
                  <a:latin typeface="Calibri"/>
                  <a:ea typeface="+mn-ea"/>
                  <a:cs typeface="+mn-cs"/>
                </a:rPr>
                <a:t>3</a:t>
              </a:r>
            </a:p>
          </p:txBody>
        </p:sp>
        <p:sp>
          <p:nvSpPr>
            <p:cNvPr id="70" name="Oval 69">
              <a:extLst>
                <a:ext uri="{FF2B5EF4-FFF2-40B4-BE49-F238E27FC236}">
                  <a16:creationId xmlns:a16="http://schemas.microsoft.com/office/drawing/2014/main" id="{0FF3B61F-B7DB-4419-9DF1-2FDB9D9D159A}"/>
                </a:ext>
              </a:extLst>
            </p:cNvPr>
            <p:cNvSpPr/>
            <p:nvPr/>
          </p:nvSpPr>
          <p:spPr>
            <a:xfrm>
              <a:off x="6492240" y="3000587"/>
              <a:ext cx="180000" cy="213360"/>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grpSp>
      <p:cxnSp>
        <p:nvCxnSpPr>
          <p:cNvPr id="71" name="Straight Arrow Connector 70">
            <a:extLst>
              <a:ext uri="{FF2B5EF4-FFF2-40B4-BE49-F238E27FC236}">
                <a16:creationId xmlns:a16="http://schemas.microsoft.com/office/drawing/2014/main" id="{CF3EDCC0-AE20-4F7C-9999-E9E965E61763}"/>
              </a:ext>
            </a:extLst>
          </p:cNvPr>
          <p:cNvCxnSpPr/>
          <p:nvPr/>
        </p:nvCxnSpPr>
        <p:spPr>
          <a:xfrm>
            <a:off x="4538980" y="2194878"/>
            <a:ext cx="4442460" cy="11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1399728-0091-4087-861D-51559A729193}"/>
              </a:ext>
            </a:extLst>
          </p:cNvPr>
          <p:cNvCxnSpPr/>
          <p:nvPr/>
        </p:nvCxnSpPr>
        <p:spPr>
          <a:xfrm rot="5400000" flipH="1" flipV="1">
            <a:off x="4131129" y="1761490"/>
            <a:ext cx="10896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3" name="Group 2">
            <a:extLst>
              <a:ext uri="{FF2B5EF4-FFF2-40B4-BE49-F238E27FC236}">
                <a16:creationId xmlns:a16="http://schemas.microsoft.com/office/drawing/2014/main" id="{BB31F921-0F8B-4736-92EF-1AFEBD9EA99B}"/>
              </a:ext>
            </a:extLst>
          </p:cNvPr>
          <p:cNvGrpSpPr>
            <a:grpSpLocks/>
          </p:cNvGrpSpPr>
          <p:nvPr/>
        </p:nvGrpSpPr>
        <p:grpSpPr bwMode="auto">
          <a:xfrm rot="16200000">
            <a:off x="8431530" y="1704340"/>
            <a:ext cx="160020" cy="274320"/>
            <a:chOff x="2780" y="11145"/>
            <a:chExt cx="1320" cy="1703"/>
          </a:xfrm>
        </p:grpSpPr>
        <p:sp>
          <p:nvSpPr>
            <p:cNvPr id="74" name="Rectangle 3">
              <a:extLst>
                <a:ext uri="{FF2B5EF4-FFF2-40B4-BE49-F238E27FC236}">
                  <a16:creationId xmlns:a16="http://schemas.microsoft.com/office/drawing/2014/main" id="{0F0290FE-5FFC-4D7B-8BBC-BF87F5CBB38A}"/>
                </a:ext>
              </a:extLst>
            </p:cNvPr>
            <p:cNvSpPr>
              <a:spLocks noChangeArrowheads="1"/>
            </p:cNvSpPr>
            <p:nvPr/>
          </p:nvSpPr>
          <p:spPr bwMode="auto">
            <a:xfrm>
              <a:off x="3410" y="11654"/>
              <a:ext cx="90" cy="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75" name="Oval 4">
              <a:extLst>
                <a:ext uri="{FF2B5EF4-FFF2-40B4-BE49-F238E27FC236}">
                  <a16:creationId xmlns:a16="http://schemas.microsoft.com/office/drawing/2014/main" id="{EA5343DA-C612-485A-BAE2-3153A8F8493F}"/>
                </a:ext>
              </a:extLst>
            </p:cNvPr>
            <p:cNvSpPr>
              <a:spLocks noChangeArrowheads="1"/>
            </p:cNvSpPr>
            <p:nvPr/>
          </p:nvSpPr>
          <p:spPr bwMode="auto">
            <a:xfrm>
              <a:off x="2780" y="11145"/>
              <a:ext cx="516" cy="55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76" name="Rectangle 5">
              <a:extLst>
                <a:ext uri="{FF2B5EF4-FFF2-40B4-BE49-F238E27FC236}">
                  <a16:creationId xmlns:a16="http://schemas.microsoft.com/office/drawing/2014/main" id="{45F6A72B-272B-486D-A428-BE14A0D4F57E}"/>
                </a:ext>
              </a:extLst>
            </p:cNvPr>
            <p:cNvSpPr>
              <a:spLocks noChangeArrowheads="1"/>
            </p:cNvSpPr>
            <p:nvPr/>
          </p:nvSpPr>
          <p:spPr bwMode="auto">
            <a:xfrm>
              <a:off x="3188" y="11858"/>
              <a:ext cx="912" cy="990"/>
            </a:xfrm>
            <a:prstGeom prst="rect">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77" name="Rectangle 6">
              <a:extLst>
                <a:ext uri="{FF2B5EF4-FFF2-40B4-BE49-F238E27FC236}">
                  <a16:creationId xmlns:a16="http://schemas.microsoft.com/office/drawing/2014/main" id="{551C4B16-94E7-47E0-9BC6-5347148E1EEF}"/>
                </a:ext>
              </a:extLst>
            </p:cNvPr>
            <p:cNvSpPr>
              <a:spLocks noChangeArrowheads="1"/>
            </p:cNvSpPr>
            <p:nvPr/>
          </p:nvSpPr>
          <p:spPr bwMode="auto">
            <a:xfrm rot="1347416">
              <a:off x="2964" y="11507"/>
              <a:ext cx="1020" cy="162"/>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78" name="Oval 7">
              <a:extLst>
                <a:ext uri="{FF2B5EF4-FFF2-40B4-BE49-F238E27FC236}">
                  <a16:creationId xmlns:a16="http://schemas.microsoft.com/office/drawing/2014/main" id="{1C4042D0-5F74-41EC-AED2-50E49155D0CB}"/>
                </a:ext>
              </a:extLst>
            </p:cNvPr>
            <p:cNvSpPr>
              <a:spLocks noChangeArrowheads="1"/>
            </p:cNvSpPr>
            <p:nvPr/>
          </p:nvSpPr>
          <p:spPr bwMode="auto">
            <a:xfrm>
              <a:off x="3878" y="11696"/>
              <a:ext cx="222" cy="2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79" name="Rectangle 8">
              <a:extLst>
                <a:ext uri="{FF2B5EF4-FFF2-40B4-BE49-F238E27FC236}">
                  <a16:creationId xmlns:a16="http://schemas.microsoft.com/office/drawing/2014/main" id="{58300871-6665-4259-BAB4-9C9885B9FF5C}"/>
                </a:ext>
              </a:extLst>
            </p:cNvPr>
            <p:cNvSpPr>
              <a:spLocks noChangeArrowheads="1"/>
            </p:cNvSpPr>
            <p:nvPr/>
          </p:nvSpPr>
          <p:spPr bwMode="auto">
            <a:xfrm>
              <a:off x="3380" y="11762"/>
              <a:ext cx="156" cy="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80" name="Rectangle 9">
              <a:extLst>
                <a:ext uri="{FF2B5EF4-FFF2-40B4-BE49-F238E27FC236}">
                  <a16:creationId xmlns:a16="http://schemas.microsoft.com/office/drawing/2014/main" id="{3B9FCBB5-E1DF-4A63-A432-8FA0B650DD89}"/>
                </a:ext>
              </a:extLst>
            </p:cNvPr>
            <p:cNvSpPr>
              <a:spLocks noChangeArrowheads="1"/>
            </p:cNvSpPr>
            <p:nvPr/>
          </p:nvSpPr>
          <p:spPr bwMode="auto">
            <a:xfrm>
              <a:off x="3380" y="12092"/>
              <a:ext cx="550" cy="510"/>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grpSp>
      <p:grpSp>
        <p:nvGrpSpPr>
          <p:cNvPr id="81" name="Group 62">
            <a:extLst>
              <a:ext uri="{FF2B5EF4-FFF2-40B4-BE49-F238E27FC236}">
                <a16:creationId xmlns:a16="http://schemas.microsoft.com/office/drawing/2014/main" id="{0FD642B9-B1C8-46D1-8C98-29B249CB57CE}"/>
              </a:ext>
            </a:extLst>
          </p:cNvPr>
          <p:cNvGrpSpPr/>
          <p:nvPr/>
        </p:nvGrpSpPr>
        <p:grpSpPr>
          <a:xfrm>
            <a:off x="6860540" y="1350963"/>
            <a:ext cx="1508760" cy="646986"/>
            <a:chOff x="3162300" y="4287520"/>
            <a:chExt cx="1508760" cy="882968"/>
          </a:xfrm>
        </p:grpSpPr>
        <p:sp>
          <p:nvSpPr>
            <p:cNvPr id="82" name="Freeform 76">
              <a:extLst>
                <a:ext uri="{FF2B5EF4-FFF2-40B4-BE49-F238E27FC236}">
                  <a16:creationId xmlns:a16="http://schemas.microsoft.com/office/drawing/2014/main" id="{9F4E43B7-D490-40E8-92F3-B27D03EE1D12}"/>
                </a:ext>
              </a:extLst>
            </p:cNvPr>
            <p:cNvSpPr/>
            <p:nvPr/>
          </p:nvSpPr>
          <p:spPr>
            <a:xfrm>
              <a:off x="3162300" y="4287520"/>
              <a:ext cx="1005840" cy="881380"/>
            </a:xfrm>
            <a:custGeom>
              <a:avLst/>
              <a:gdLst>
                <a:gd name="connsiteX0" fmla="*/ 0 w 1531620"/>
                <a:gd name="connsiteY0" fmla="*/ 0 h 876300"/>
                <a:gd name="connsiteX1" fmla="*/ 312420 w 1531620"/>
                <a:gd name="connsiteY1" fmla="*/ 76200 h 876300"/>
                <a:gd name="connsiteX2" fmla="*/ 563880 w 1531620"/>
                <a:gd name="connsiteY2" fmla="*/ 381000 h 876300"/>
                <a:gd name="connsiteX3" fmla="*/ 815340 w 1531620"/>
                <a:gd name="connsiteY3" fmla="*/ 708660 h 876300"/>
                <a:gd name="connsiteX4" fmla="*/ 1158240 w 1531620"/>
                <a:gd name="connsiteY4" fmla="*/ 845820 h 876300"/>
                <a:gd name="connsiteX5" fmla="*/ 1531620 w 1531620"/>
                <a:gd name="connsiteY5" fmla="*/ 8763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620" h="876300">
                  <a:moveTo>
                    <a:pt x="0" y="0"/>
                  </a:moveTo>
                  <a:cubicBezTo>
                    <a:pt x="109220" y="6350"/>
                    <a:pt x="218440" y="12700"/>
                    <a:pt x="312420" y="76200"/>
                  </a:cubicBezTo>
                  <a:cubicBezTo>
                    <a:pt x="406400" y="139700"/>
                    <a:pt x="480060" y="275590"/>
                    <a:pt x="563880" y="381000"/>
                  </a:cubicBezTo>
                  <a:cubicBezTo>
                    <a:pt x="647700" y="486410"/>
                    <a:pt x="716280" y="631190"/>
                    <a:pt x="815340" y="708660"/>
                  </a:cubicBezTo>
                  <a:cubicBezTo>
                    <a:pt x="914400" y="786130"/>
                    <a:pt x="1038860" y="817880"/>
                    <a:pt x="1158240" y="845820"/>
                  </a:cubicBezTo>
                  <a:cubicBezTo>
                    <a:pt x="1277620" y="873760"/>
                    <a:pt x="1404620" y="875030"/>
                    <a:pt x="1531620" y="87630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cxnSp>
          <p:nvCxnSpPr>
            <p:cNvPr id="83" name="Straight Connector 82">
              <a:extLst>
                <a:ext uri="{FF2B5EF4-FFF2-40B4-BE49-F238E27FC236}">
                  <a16:creationId xmlns:a16="http://schemas.microsoft.com/office/drawing/2014/main" id="{AD0EDE48-2543-414A-BCB7-B0E9C7020D5F}"/>
                </a:ext>
              </a:extLst>
            </p:cNvPr>
            <p:cNvCxnSpPr>
              <a:stCxn id="82" idx="5"/>
            </p:cNvCxnSpPr>
            <p:nvPr/>
          </p:nvCxnSpPr>
          <p:spPr>
            <a:xfrm>
              <a:off x="4168140" y="5168900"/>
              <a:ext cx="50292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55B90A97-8A34-4B76-AE2F-F47BF360612E}"/>
              </a:ext>
            </a:extLst>
          </p:cNvPr>
          <p:cNvSpPr txBox="1"/>
          <p:nvPr/>
        </p:nvSpPr>
        <p:spPr>
          <a:xfrm>
            <a:off x="8257540" y="1391920"/>
            <a:ext cx="74422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Stop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switch</a:t>
            </a:r>
          </a:p>
        </p:txBody>
      </p:sp>
      <p:grpSp>
        <p:nvGrpSpPr>
          <p:cNvPr id="85" name="Group 2">
            <a:extLst>
              <a:ext uri="{FF2B5EF4-FFF2-40B4-BE49-F238E27FC236}">
                <a16:creationId xmlns:a16="http://schemas.microsoft.com/office/drawing/2014/main" id="{6AFFACB2-2588-41B8-BFA6-D3A9FF81201A}"/>
              </a:ext>
            </a:extLst>
          </p:cNvPr>
          <p:cNvGrpSpPr>
            <a:grpSpLocks/>
          </p:cNvGrpSpPr>
          <p:nvPr/>
        </p:nvGrpSpPr>
        <p:grpSpPr bwMode="auto">
          <a:xfrm rot="16200000">
            <a:off x="6899910" y="1035685"/>
            <a:ext cx="160020" cy="274320"/>
            <a:chOff x="2780" y="11145"/>
            <a:chExt cx="1320" cy="1703"/>
          </a:xfrm>
        </p:grpSpPr>
        <p:sp>
          <p:nvSpPr>
            <p:cNvPr id="86" name="Rectangle 3">
              <a:extLst>
                <a:ext uri="{FF2B5EF4-FFF2-40B4-BE49-F238E27FC236}">
                  <a16:creationId xmlns:a16="http://schemas.microsoft.com/office/drawing/2014/main" id="{8CBB5395-E2D4-401D-BEA2-AC349F22190D}"/>
                </a:ext>
              </a:extLst>
            </p:cNvPr>
            <p:cNvSpPr>
              <a:spLocks noChangeArrowheads="1"/>
            </p:cNvSpPr>
            <p:nvPr/>
          </p:nvSpPr>
          <p:spPr bwMode="auto">
            <a:xfrm>
              <a:off x="3410" y="11654"/>
              <a:ext cx="90" cy="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87" name="Oval 4">
              <a:extLst>
                <a:ext uri="{FF2B5EF4-FFF2-40B4-BE49-F238E27FC236}">
                  <a16:creationId xmlns:a16="http://schemas.microsoft.com/office/drawing/2014/main" id="{C692FDF4-C2B1-4D45-950D-8CF9B0F65E64}"/>
                </a:ext>
              </a:extLst>
            </p:cNvPr>
            <p:cNvSpPr>
              <a:spLocks noChangeArrowheads="1"/>
            </p:cNvSpPr>
            <p:nvPr/>
          </p:nvSpPr>
          <p:spPr bwMode="auto">
            <a:xfrm>
              <a:off x="2780" y="11145"/>
              <a:ext cx="516" cy="551"/>
            </a:xfrm>
            <a:prstGeom prst="ellipse">
              <a:avLst/>
            </a:prstGeom>
            <a:solidFill>
              <a:srgbClr val="BFBFB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88" name="Rectangle 5">
              <a:extLst>
                <a:ext uri="{FF2B5EF4-FFF2-40B4-BE49-F238E27FC236}">
                  <a16:creationId xmlns:a16="http://schemas.microsoft.com/office/drawing/2014/main" id="{BDD137B1-BA55-4873-A905-1FA0F398F63E}"/>
                </a:ext>
              </a:extLst>
            </p:cNvPr>
            <p:cNvSpPr>
              <a:spLocks noChangeArrowheads="1"/>
            </p:cNvSpPr>
            <p:nvPr/>
          </p:nvSpPr>
          <p:spPr bwMode="auto">
            <a:xfrm>
              <a:off x="3188" y="11858"/>
              <a:ext cx="912" cy="990"/>
            </a:xfrm>
            <a:prstGeom prst="rect">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89" name="Rectangle 6">
              <a:extLst>
                <a:ext uri="{FF2B5EF4-FFF2-40B4-BE49-F238E27FC236}">
                  <a16:creationId xmlns:a16="http://schemas.microsoft.com/office/drawing/2014/main" id="{7095E69C-2BCA-4FA3-A572-7174230FF470}"/>
                </a:ext>
              </a:extLst>
            </p:cNvPr>
            <p:cNvSpPr>
              <a:spLocks noChangeArrowheads="1"/>
            </p:cNvSpPr>
            <p:nvPr/>
          </p:nvSpPr>
          <p:spPr bwMode="auto">
            <a:xfrm rot="1347416">
              <a:off x="2964" y="11507"/>
              <a:ext cx="1020" cy="162"/>
            </a:xfrm>
            <a:prstGeom prst="rect">
              <a:avLst/>
            </a:prstGeom>
            <a:solidFill>
              <a:srgbClr val="7F7F7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90" name="Oval 7">
              <a:extLst>
                <a:ext uri="{FF2B5EF4-FFF2-40B4-BE49-F238E27FC236}">
                  <a16:creationId xmlns:a16="http://schemas.microsoft.com/office/drawing/2014/main" id="{3135B3F8-23D6-4373-97BB-63F3719BCE92}"/>
                </a:ext>
              </a:extLst>
            </p:cNvPr>
            <p:cNvSpPr>
              <a:spLocks noChangeArrowheads="1"/>
            </p:cNvSpPr>
            <p:nvPr/>
          </p:nvSpPr>
          <p:spPr bwMode="auto">
            <a:xfrm>
              <a:off x="3878" y="11696"/>
              <a:ext cx="222" cy="2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91" name="Rectangle 8">
              <a:extLst>
                <a:ext uri="{FF2B5EF4-FFF2-40B4-BE49-F238E27FC236}">
                  <a16:creationId xmlns:a16="http://schemas.microsoft.com/office/drawing/2014/main" id="{7D05D2F2-41BC-46BB-AF08-D2DA0D0D3F3F}"/>
                </a:ext>
              </a:extLst>
            </p:cNvPr>
            <p:cNvSpPr>
              <a:spLocks noChangeArrowheads="1"/>
            </p:cNvSpPr>
            <p:nvPr/>
          </p:nvSpPr>
          <p:spPr bwMode="auto">
            <a:xfrm>
              <a:off x="3380" y="11762"/>
              <a:ext cx="156" cy="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92" name="Rectangle 9">
              <a:extLst>
                <a:ext uri="{FF2B5EF4-FFF2-40B4-BE49-F238E27FC236}">
                  <a16:creationId xmlns:a16="http://schemas.microsoft.com/office/drawing/2014/main" id="{591DA084-8FF4-4C1A-9943-656420DEF674}"/>
                </a:ext>
              </a:extLst>
            </p:cNvPr>
            <p:cNvSpPr>
              <a:spLocks noChangeArrowheads="1"/>
            </p:cNvSpPr>
            <p:nvPr/>
          </p:nvSpPr>
          <p:spPr bwMode="auto">
            <a:xfrm>
              <a:off x="3380" y="12092"/>
              <a:ext cx="550" cy="510"/>
            </a:xfrm>
            <a:prstGeom prst="rect">
              <a:avLst/>
            </a:prstGeom>
            <a:solidFill>
              <a:srgbClr val="C4BC9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grpSp>
      <p:sp>
        <p:nvSpPr>
          <p:cNvPr id="93" name="TextBox 92">
            <a:extLst>
              <a:ext uri="{FF2B5EF4-FFF2-40B4-BE49-F238E27FC236}">
                <a16:creationId xmlns:a16="http://schemas.microsoft.com/office/drawing/2014/main" id="{63B3F7AD-7D12-41E9-BB1C-4651384004BA}"/>
              </a:ext>
            </a:extLst>
          </p:cNvPr>
          <p:cNvSpPr txBox="1"/>
          <p:nvPr/>
        </p:nvSpPr>
        <p:spPr>
          <a:xfrm>
            <a:off x="7170420" y="1035685"/>
            <a:ext cx="6731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Decel.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switch</a:t>
            </a:r>
          </a:p>
        </p:txBody>
      </p:sp>
      <p:sp>
        <p:nvSpPr>
          <p:cNvPr id="94" name="Freeform 88">
            <a:extLst>
              <a:ext uri="{FF2B5EF4-FFF2-40B4-BE49-F238E27FC236}">
                <a16:creationId xmlns:a16="http://schemas.microsoft.com/office/drawing/2014/main" id="{6C395B4E-8016-414B-A949-45948300404A}"/>
              </a:ext>
            </a:extLst>
          </p:cNvPr>
          <p:cNvSpPr/>
          <p:nvPr/>
        </p:nvSpPr>
        <p:spPr>
          <a:xfrm>
            <a:off x="8373110" y="1989137"/>
            <a:ext cx="107950" cy="206693"/>
          </a:xfrm>
          <a:custGeom>
            <a:avLst/>
            <a:gdLst>
              <a:gd name="connsiteX0" fmla="*/ 0 w 518160"/>
              <a:gd name="connsiteY0" fmla="*/ 0 h 589280"/>
              <a:gd name="connsiteX1" fmla="*/ 111760 w 518160"/>
              <a:gd name="connsiteY1" fmla="*/ 264160 h 589280"/>
              <a:gd name="connsiteX2" fmla="*/ 375920 w 518160"/>
              <a:gd name="connsiteY2" fmla="*/ 264160 h 589280"/>
              <a:gd name="connsiteX3" fmla="*/ 518160 w 518160"/>
              <a:gd name="connsiteY3" fmla="*/ 589280 h 589280"/>
              <a:gd name="connsiteX0" fmla="*/ 0 w 518160"/>
              <a:gd name="connsiteY0" fmla="*/ 0 h 589280"/>
              <a:gd name="connsiteX1" fmla="*/ 111760 w 518160"/>
              <a:gd name="connsiteY1" fmla="*/ 264160 h 589280"/>
              <a:gd name="connsiteX2" fmla="*/ 518160 w 518160"/>
              <a:gd name="connsiteY2" fmla="*/ 589280 h 589280"/>
              <a:gd name="connsiteX0" fmla="*/ 0 w 303749"/>
              <a:gd name="connsiteY0" fmla="*/ 0 h 589280"/>
              <a:gd name="connsiteX1" fmla="*/ 111760 w 303749"/>
              <a:gd name="connsiteY1" fmla="*/ 264160 h 589280"/>
              <a:gd name="connsiteX2" fmla="*/ 303749 w 303749"/>
              <a:gd name="connsiteY2" fmla="*/ 589280 h 589280"/>
              <a:gd name="connsiteX0" fmla="*/ 0 w 303749"/>
              <a:gd name="connsiteY0" fmla="*/ 0 h 589280"/>
              <a:gd name="connsiteX1" fmla="*/ 111760 w 303749"/>
              <a:gd name="connsiteY1" fmla="*/ 264160 h 589280"/>
              <a:gd name="connsiteX2" fmla="*/ 303749 w 303749"/>
              <a:gd name="connsiteY2" fmla="*/ 589280 h 589280"/>
              <a:gd name="connsiteX0" fmla="*/ 0 w 303749"/>
              <a:gd name="connsiteY0" fmla="*/ 0 h 589280"/>
              <a:gd name="connsiteX1" fmla="*/ 111760 w 303749"/>
              <a:gd name="connsiteY1" fmla="*/ 264160 h 589280"/>
              <a:gd name="connsiteX2" fmla="*/ 303749 w 303749"/>
              <a:gd name="connsiteY2" fmla="*/ 589280 h 589280"/>
              <a:gd name="connsiteX0" fmla="*/ 0 w 129540"/>
              <a:gd name="connsiteY0" fmla="*/ 0 h 589280"/>
              <a:gd name="connsiteX1" fmla="*/ 111760 w 129540"/>
              <a:gd name="connsiteY1" fmla="*/ 264160 h 589280"/>
              <a:gd name="connsiteX2" fmla="*/ 129540 w 129540"/>
              <a:gd name="connsiteY2" fmla="*/ 589280 h 589280"/>
              <a:gd name="connsiteX0" fmla="*/ 0 w 129540"/>
              <a:gd name="connsiteY0" fmla="*/ 0 h 589280"/>
              <a:gd name="connsiteX1" fmla="*/ 111760 w 129540"/>
              <a:gd name="connsiteY1" fmla="*/ 264160 h 589280"/>
              <a:gd name="connsiteX2" fmla="*/ 129540 w 129540"/>
              <a:gd name="connsiteY2" fmla="*/ 589280 h 589280"/>
              <a:gd name="connsiteX0" fmla="*/ 0 w 129540"/>
              <a:gd name="connsiteY0" fmla="*/ 0 h 589280"/>
              <a:gd name="connsiteX1" fmla="*/ 111760 w 129540"/>
              <a:gd name="connsiteY1" fmla="*/ 264160 h 589280"/>
              <a:gd name="connsiteX2" fmla="*/ 109439 w 129540"/>
              <a:gd name="connsiteY2" fmla="*/ 280999 h 589280"/>
              <a:gd name="connsiteX3" fmla="*/ 129540 w 129540"/>
              <a:gd name="connsiteY3" fmla="*/ 589280 h 589280"/>
              <a:gd name="connsiteX0" fmla="*/ 0 w 129540"/>
              <a:gd name="connsiteY0" fmla="*/ 0 h 589280"/>
              <a:gd name="connsiteX1" fmla="*/ 111760 w 129540"/>
              <a:gd name="connsiteY1" fmla="*/ 264160 h 589280"/>
              <a:gd name="connsiteX2" fmla="*/ 109439 w 129540"/>
              <a:gd name="connsiteY2" fmla="*/ 280999 h 589280"/>
              <a:gd name="connsiteX3" fmla="*/ 129540 w 129540"/>
              <a:gd name="connsiteY3" fmla="*/ 589280 h 589280"/>
              <a:gd name="connsiteX0" fmla="*/ 0 w 129540"/>
              <a:gd name="connsiteY0" fmla="*/ 0 h 589280"/>
              <a:gd name="connsiteX1" fmla="*/ 111760 w 129540"/>
              <a:gd name="connsiteY1" fmla="*/ 264160 h 589280"/>
              <a:gd name="connsiteX2" fmla="*/ 129540 w 129540"/>
              <a:gd name="connsiteY2" fmla="*/ 589280 h 589280"/>
              <a:gd name="connsiteX0" fmla="*/ 0 w 129540"/>
              <a:gd name="connsiteY0" fmla="*/ 0 h 589280"/>
              <a:gd name="connsiteX1" fmla="*/ 129540 w 129540"/>
              <a:gd name="connsiteY1" fmla="*/ 589280 h 589280"/>
              <a:gd name="connsiteX0" fmla="*/ 0 w 129540"/>
              <a:gd name="connsiteY0" fmla="*/ 0 h 589280"/>
              <a:gd name="connsiteX1" fmla="*/ 129540 w 129540"/>
              <a:gd name="connsiteY1" fmla="*/ 589280 h 589280"/>
              <a:gd name="connsiteX0" fmla="*/ 0 w 290348"/>
              <a:gd name="connsiteY0" fmla="*/ 0 h 589280"/>
              <a:gd name="connsiteX1" fmla="*/ 290348 w 290348"/>
              <a:gd name="connsiteY1" fmla="*/ 589280 h 589280"/>
            </a:gdLst>
            <a:ahLst/>
            <a:cxnLst>
              <a:cxn ang="0">
                <a:pos x="connsiteX0" y="connsiteY0"/>
              </a:cxn>
              <a:cxn ang="0">
                <a:pos x="connsiteX1" y="connsiteY1"/>
              </a:cxn>
            </a:cxnLst>
            <a:rect l="l" t="t" r="r" b="b"/>
            <a:pathLst>
              <a:path w="290348" h="589280">
                <a:moveTo>
                  <a:pt x="0" y="0"/>
                </a:moveTo>
                <a:lnTo>
                  <a:pt x="290348" y="58928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sp>
        <p:nvSpPr>
          <p:cNvPr id="95" name="Freeform 89">
            <a:extLst>
              <a:ext uri="{FF2B5EF4-FFF2-40B4-BE49-F238E27FC236}">
                <a16:creationId xmlns:a16="http://schemas.microsoft.com/office/drawing/2014/main" id="{1AD50BA2-43D9-40FA-A47C-97A19005AA17}"/>
              </a:ext>
            </a:extLst>
          </p:cNvPr>
          <p:cNvSpPr/>
          <p:nvPr/>
        </p:nvSpPr>
        <p:spPr>
          <a:xfrm>
            <a:off x="4897120" y="1353820"/>
            <a:ext cx="1954530" cy="838200"/>
          </a:xfrm>
          <a:custGeom>
            <a:avLst/>
            <a:gdLst>
              <a:gd name="connsiteX0" fmla="*/ 0 w 2194560"/>
              <a:gd name="connsiteY0" fmla="*/ 1203960 h 1203960"/>
              <a:gd name="connsiteX1" fmla="*/ 49530 w 2194560"/>
              <a:gd name="connsiteY1" fmla="*/ 1062990 h 1203960"/>
              <a:gd name="connsiteX2" fmla="*/ 563880 w 2194560"/>
              <a:gd name="connsiteY2" fmla="*/ 998220 h 1203960"/>
              <a:gd name="connsiteX3" fmla="*/ 643890 w 2194560"/>
              <a:gd name="connsiteY3" fmla="*/ 971550 h 1203960"/>
              <a:gd name="connsiteX4" fmla="*/ 712470 w 2194560"/>
              <a:gd name="connsiteY4" fmla="*/ 937260 h 1203960"/>
              <a:gd name="connsiteX5" fmla="*/ 781050 w 2194560"/>
              <a:gd name="connsiteY5" fmla="*/ 872490 h 1203960"/>
              <a:gd name="connsiteX6" fmla="*/ 845820 w 2194560"/>
              <a:gd name="connsiteY6" fmla="*/ 788670 h 1203960"/>
              <a:gd name="connsiteX7" fmla="*/ 1123950 w 2194560"/>
              <a:gd name="connsiteY7" fmla="*/ 201930 h 1203960"/>
              <a:gd name="connsiteX8" fmla="*/ 1169670 w 2194560"/>
              <a:gd name="connsiteY8" fmla="*/ 137160 h 1203960"/>
              <a:gd name="connsiteX9" fmla="*/ 1226820 w 2194560"/>
              <a:gd name="connsiteY9" fmla="*/ 68580 h 1203960"/>
              <a:gd name="connsiteX10" fmla="*/ 1314450 w 2194560"/>
              <a:gd name="connsiteY10" fmla="*/ 15240 h 1203960"/>
              <a:gd name="connsiteX11" fmla="*/ 1394460 w 2194560"/>
              <a:gd name="connsiteY11" fmla="*/ 0 h 1203960"/>
              <a:gd name="connsiteX12" fmla="*/ 2194560 w 2194560"/>
              <a:gd name="connsiteY12" fmla="*/ 0 h 1203960"/>
              <a:gd name="connsiteX0" fmla="*/ 0 w 2194560"/>
              <a:gd name="connsiteY0" fmla="*/ 1203960 h 1203960"/>
              <a:gd name="connsiteX1" fmla="*/ 49530 w 2194560"/>
              <a:gd name="connsiteY1" fmla="*/ 1062990 h 1203960"/>
              <a:gd name="connsiteX2" fmla="*/ 382270 w 2194560"/>
              <a:gd name="connsiteY2" fmla="*/ 1044792 h 1203960"/>
              <a:gd name="connsiteX3" fmla="*/ 563880 w 2194560"/>
              <a:gd name="connsiteY3" fmla="*/ 998220 h 1203960"/>
              <a:gd name="connsiteX4" fmla="*/ 643890 w 2194560"/>
              <a:gd name="connsiteY4" fmla="*/ 971550 h 1203960"/>
              <a:gd name="connsiteX5" fmla="*/ 712470 w 2194560"/>
              <a:gd name="connsiteY5" fmla="*/ 937260 h 1203960"/>
              <a:gd name="connsiteX6" fmla="*/ 781050 w 2194560"/>
              <a:gd name="connsiteY6" fmla="*/ 872490 h 1203960"/>
              <a:gd name="connsiteX7" fmla="*/ 845820 w 2194560"/>
              <a:gd name="connsiteY7" fmla="*/ 788670 h 1203960"/>
              <a:gd name="connsiteX8" fmla="*/ 1123950 w 2194560"/>
              <a:gd name="connsiteY8" fmla="*/ 201930 h 1203960"/>
              <a:gd name="connsiteX9" fmla="*/ 1169670 w 2194560"/>
              <a:gd name="connsiteY9" fmla="*/ 137160 h 1203960"/>
              <a:gd name="connsiteX10" fmla="*/ 1226820 w 2194560"/>
              <a:gd name="connsiteY10" fmla="*/ 68580 h 1203960"/>
              <a:gd name="connsiteX11" fmla="*/ 1314450 w 2194560"/>
              <a:gd name="connsiteY11" fmla="*/ 15240 h 1203960"/>
              <a:gd name="connsiteX12" fmla="*/ 1394460 w 2194560"/>
              <a:gd name="connsiteY12" fmla="*/ 0 h 1203960"/>
              <a:gd name="connsiteX13" fmla="*/ 2194560 w 2194560"/>
              <a:gd name="connsiteY13" fmla="*/ 0 h 1203960"/>
              <a:gd name="connsiteX0" fmla="*/ 0 w 2194560"/>
              <a:gd name="connsiteY0" fmla="*/ 1203960 h 1203960"/>
              <a:gd name="connsiteX1" fmla="*/ 293370 w 2194560"/>
              <a:gd name="connsiteY1" fmla="*/ 1062990 h 1203960"/>
              <a:gd name="connsiteX2" fmla="*/ 382270 w 2194560"/>
              <a:gd name="connsiteY2" fmla="*/ 1044792 h 1203960"/>
              <a:gd name="connsiteX3" fmla="*/ 563880 w 2194560"/>
              <a:gd name="connsiteY3" fmla="*/ 998220 h 1203960"/>
              <a:gd name="connsiteX4" fmla="*/ 643890 w 2194560"/>
              <a:gd name="connsiteY4" fmla="*/ 971550 h 1203960"/>
              <a:gd name="connsiteX5" fmla="*/ 712470 w 2194560"/>
              <a:gd name="connsiteY5" fmla="*/ 937260 h 1203960"/>
              <a:gd name="connsiteX6" fmla="*/ 781050 w 2194560"/>
              <a:gd name="connsiteY6" fmla="*/ 872490 h 1203960"/>
              <a:gd name="connsiteX7" fmla="*/ 845820 w 2194560"/>
              <a:gd name="connsiteY7" fmla="*/ 788670 h 1203960"/>
              <a:gd name="connsiteX8" fmla="*/ 1123950 w 2194560"/>
              <a:gd name="connsiteY8" fmla="*/ 201930 h 1203960"/>
              <a:gd name="connsiteX9" fmla="*/ 1169670 w 2194560"/>
              <a:gd name="connsiteY9" fmla="*/ 137160 h 1203960"/>
              <a:gd name="connsiteX10" fmla="*/ 1226820 w 2194560"/>
              <a:gd name="connsiteY10" fmla="*/ 68580 h 1203960"/>
              <a:gd name="connsiteX11" fmla="*/ 1314450 w 2194560"/>
              <a:gd name="connsiteY11" fmla="*/ 15240 h 1203960"/>
              <a:gd name="connsiteX12" fmla="*/ 1394460 w 2194560"/>
              <a:gd name="connsiteY12" fmla="*/ 0 h 1203960"/>
              <a:gd name="connsiteX13" fmla="*/ 2194560 w 2194560"/>
              <a:gd name="connsiteY13" fmla="*/ 0 h 1203960"/>
              <a:gd name="connsiteX0" fmla="*/ 0 w 2194560"/>
              <a:gd name="connsiteY0" fmla="*/ 1203960 h 1203960"/>
              <a:gd name="connsiteX1" fmla="*/ 240030 w 2194560"/>
              <a:gd name="connsiteY1" fmla="*/ 1197158 h 1203960"/>
              <a:gd name="connsiteX2" fmla="*/ 293370 w 2194560"/>
              <a:gd name="connsiteY2" fmla="*/ 1062990 h 1203960"/>
              <a:gd name="connsiteX3" fmla="*/ 382270 w 2194560"/>
              <a:gd name="connsiteY3" fmla="*/ 1044792 h 1203960"/>
              <a:gd name="connsiteX4" fmla="*/ 563880 w 2194560"/>
              <a:gd name="connsiteY4" fmla="*/ 998220 h 1203960"/>
              <a:gd name="connsiteX5" fmla="*/ 643890 w 2194560"/>
              <a:gd name="connsiteY5" fmla="*/ 971550 h 1203960"/>
              <a:gd name="connsiteX6" fmla="*/ 712470 w 2194560"/>
              <a:gd name="connsiteY6" fmla="*/ 937260 h 1203960"/>
              <a:gd name="connsiteX7" fmla="*/ 781050 w 2194560"/>
              <a:gd name="connsiteY7" fmla="*/ 872490 h 1203960"/>
              <a:gd name="connsiteX8" fmla="*/ 845820 w 2194560"/>
              <a:gd name="connsiteY8" fmla="*/ 788670 h 1203960"/>
              <a:gd name="connsiteX9" fmla="*/ 1123950 w 2194560"/>
              <a:gd name="connsiteY9" fmla="*/ 201930 h 1203960"/>
              <a:gd name="connsiteX10" fmla="*/ 1169670 w 2194560"/>
              <a:gd name="connsiteY10" fmla="*/ 137160 h 1203960"/>
              <a:gd name="connsiteX11" fmla="*/ 1226820 w 2194560"/>
              <a:gd name="connsiteY11" fmla="*/ 68580 h 1203960"/>
              <a:gd name="connsiteX12" fmla="*/ 1314450 w 2194560"/>
              <a:gd name="connsiteY12" fmla="*/ 15240 h 1203960"/>
              <a:gd name="connsiteX13" fmla="*/ 1394460 w 2194560"/>
              <a:gd name="connsiteY13" fmla="*/ 0 h 1203960"/>
              <a:gd name="connsiteX14" fmla="*/ 2194560 w 2194560"/>
              <a:gd name="connsiteY14" fmla="*/ 0 h 1203960"/>
              <a:gd name="connsiteX0" fmla="*/ 0 w 2194560"/>
              <a:gd name="connsiteY0" fmla="*/ 1203960 h 1203960"/>
              <a:gd name="connsiteX1" fmla="*/ 240030 w 2194560"/>
              <a:gd name="connsiteY1" fmla="*/ 1197158 h 1203960"/>
              <a:gd name="connsiteX2" fmla="*/ 382270 w 2194560"/>
              <a:gd name="connsiteY2" fmla="*/ 1044792 h 1203960"/>
              <a:gd name="connsiteX3" fmla="*/ 563880 w 2194560"/>
              <a:gd name="connsiteY3" fmla="*/ 998220 h 1203960"/>
              <a:gd name="connsiteX4" fmla="*/ 643890 w 2194560"/>
              <a:gd name="connsiteY4" fmla="*/ 971550 h 1203960"/>
              <a:gd name="connsiteX5" fmla="*/ 712470 w 2194560"/>
              <a:gd name="connsiteY5" fmla="*/ 937260 h 1203960"/>
              <a:gd name="connsiteX6" fmla="*/ 781050 w 2194560"/>
              <a:gd name="connsiteY6" fmla="*/ 872490 h 1203960"/>
              <a:gd name="connsiteX7" fmla="*/ 845820 w 2194560"/>
              <a:gd name="connsiteY7" fmla="*/ 788670 h 1203960"/>
              <a:gd name="connsiteX8" fmla="*/ 1123950 w 2194560"/>
              <a:gd name="connsiteY8" fmla="*/ 201930 h 1203960"/>
              <a:gd name="connsiteX9" fmla="*/ 1169670 w 2194560"/>
              <a:gd name="connsiteY9" fmla="*/ 137160 h 1203960"/>
              <a:gd name="connsiteX10" fmla="*/ 1226820 w 2194560"/>
              <a:gd name="connsiteY10" fmla="*/ 68580 h 1203960"/>
              <a:gd name="connsiteX11" fmla="*/ 1314450 w 2194560"/>
              <a:gd name="connsiteY11" fmla="*/ 15240 h 1203960"/>
              <a:gd name="connsiteX12" fmla="*/ 1394460 w 2194560"/>
              <a:gd name="connsiteY12" fmla="*/ 0 h 1203960"/>
              <a:gd name="connsiteX13" fmla="*/ 2194560 w 2194560"/>
              <a:gd name="connsiteY13" fmla="*/ 0 h 1203960"/>
              <a:gd name="connsiteX0" fmla="*/ 0 w 2194560"/>
              <a:gd name="connsiteY0" fmla="*/ 1203960 h 1203960"/>
              <a:gd name="connsiteX1" fmla="*/ 240030 w 2194560"/>
              <a:gd name="connsiteY1" fmla="*/ 1197158 h 1203960"/>
              <a:gd name="connsiteX2" fmla="*/ 563880 w 2194560"/>
              <a:gd name="connsiteY2" fmla="*/ 998220 h 1203960"/>
              <a:gd name="connsiteX3" fmla="*/ 643890 w 2194560"/>
              <a:gd name="connsiteY3" fmla="*/ 971550 h 1203960"/>
              <a:gd name="connsiteX4" fmla="*/ 712470 w 2194560"/>
              <a:gd name="connsiteY4" fmla="*/ 937260 h 1203960"/>
              <a:gd name="connsiteX5" fmla="*/ 781050 w 2194560"/>
              <a:gd name="connsiteY5" fmla="*/ 872490 h 1203960"/>
              <a:gd name="connsiteX6" fmla="*/ 845820 w 2194560"/>
              <a:gd name="connsiteY6" fmla="*/ 788670 h 1203960"/>
              <a:gd name="connsiteX7" fmla="*/ 1123950 w 2194560"/>
              <a:gd name="connsiteY7" fmla="*/ 201930 h 1203960"/>
              <a:gd name="connsiteX8" fmla="*/ 1169670 w 2194560"/>
              <a:gd name="connsiteY8" fmla="*/ 137160 h 1203960"/>
              <a:gd name="connsiteX9" fmla="*/ 1226820 w 2194560"/>
              <a:gd name="connsiteY9" fmla="*/ 68580 h 1203960"/>
              <a:gd name="connsiteX10" fmla="*/ 1314450 w 2194560"/>
              <a:gd name="connsiteY10" fmla="*/ 15240 h 1203960"/>
              <a:gd name="connsiteX11" fmla="*/ 1394460 w 2194560"/>
              <a:gd name="connsiteY11" fmla="*/ 0 h 1203960"/>
              <a:gd name="connsiteX12" fmla="*/ 2194560 w 2194560"/>
              <a:gd name="connsiteY12" fmla="*/ 0 h 1203960"/>
              <a:gd name="connsiteX0" fmla="*/ 0 w 2194560"/>
              <a:gd name="connsiteY0" fmla="*/ 1203960 h 1203960"/>
              <a:gd name="connsiteX1" fmla="*/ 240030 w 2194560"/>
              <a:gd name="connsiteY1" fmla="*/ 1197158 h 1203960"/>
              <a:gd name="connsiteX2" fmla="*/ 563880 w 2194560"/>
              <a:gd name="connsiteY2" fmla="*/ 998220 h 1203960"/>
              <a:gd name="connsiteX3" fmla="*/ 402590 w 2194560"/>
              <a:gd name="connsiteY3" fmla="*/ 1131858 h 1203960"/>
              <a:gd name="connsiteX4" fmla="*/ 643890 w 2194560"/>
              <a:gd name="connsiteY4" fmla="*/ 971550 h 1203960"/>
              <a:gd name="connsiteX5" fmla="*/ 712470 w 2194560"/>
              <a:gd name="connsiteY5" fmla="*/ 937260 h 1203960"/>
              <a:gd name="connsiteX6" fmla="*/ 781050 w 2194560"/>
              <a:gd name="connsiteY6" fmla="*/ 872490 h 1203960"/>
              <a:gd name="connsiteX7" fmla="*/ 845820 w 2194560"/>
              <a:gd name="connsiteY7" fmla="*/ 788670 h 1203960"/>
              <a:gd name="connsiteX8" fmla="*/ 1123950 w 2194560"/>
              <a:gd name="connsiteY8" fmla="*/ 201930 h 1203960"/>
              <a:gd name="connsiteX9" fmla="*/ 1169670 w 2194560"/>
              <a:gd name="connsiteY9" fmla="*/ 137160 h 1203960"/>
              <a:gd name="connsiteX10" fmla="*/ 1226820 w 2194560"/>
              <a:gd name="connsiteY10" fmla="*/ 68580 h 1203960"/>
              <a:gd name="connsiteX11" fmla="*/ 1314450 w 2194560"/>
              <a:gd name="connsiteY11" fmla="*/ 15240 h 1203960"/>
              <a:gd name="connsiteX12" fmla="*/ 1394460 w 2194560"/>
              <a:gd name="connsiteY12" fmla="*/ 0 h 1203960"/>
              <a:gd name="connsiteX13" fmla="*/ 2194560 w 2194560"/>
              <a:gd name="connsiteY13" fmla="*/ 0 h 1203960"/>
              <a:gd name="connsiteX0" fmla="*/ 0 w 2194560"/>
              <a:gd name="connsiteY0" fmla="*/ 1203960 h 1203960"/>
              <a:gd name="connsiteX1" fmla="*/ 240030 w 2194560"/>
              <a:gd name="connsiteY1" fmla="*/ 1197158 h 1203960"/>
              <a:gd name="connsiteX2" fmla="*/ 563880 w 2194560"/>
              <a:gd name="connsiteY2" fmla="*/ 998220 h 1203960"/>
              <a:gd name="connsiteX3" fmla="*/ 643890 w 2194560"/>
              <a:gd name="connsiteY3" fmla="*/ 971550 h 1203960"/>
              <a:gd name="connsiteX4" fmla="*/ 712470 w 2194560"/>
              <a:gd name="connsiteY4" fmla="*/ 937260 h 1203960"/>
              <a:gd name="connsiteX5" fmla="*/ 781050 w 2194560"/>
              <a:gd name="connsiteY5" fmla="*/ 872490 h 1203960"/>
              <a:gd name="connsiteX6" fmla="*/ 845820 w 2194560"/>
              <a:gd name="connsiteY6" fmla="*/ 788670 h 1203960"/>
              <a:gd name="connsiteX7" fmla="*/ 1123950 w 2194560"/>
              <a:gd name="connsiteY7" fmla="*/ 201930 h 1203960"/>
              <a:gd name="connsiteX8" fmla="*/ 1169670 w 2194560"/>
              <a:gd name="connsiteY8" fmla="*/ 137160 h 1203960"/>
              <a:gd name="connsiteX9" fmla="*/ 1226820 w 2194560"/>
              <a:gd name="connsiteY9" fmla="*/ 68580 h 1203960"/>
              <a:gd name="connsiteX10" fmla="*/ 1314450 w 2194560"/>
              <a:gd name="connsiteY10" fmla="*/ 15240 h 1203960"/>
              <a:gd name="connsiteX11" fmla="*/ 1394460 w 2194560"/>
              <a:gd name="connsiteY11" fmla="*/ 0 h 1203960"/>
              <a:gd name="connsiteX12" fmla="*/ 2194560 w 2194560"/>
              <a:gd name="connsiteY12" fmla="*/ 0 h 1203960"/>
              <a:gd name="connsiteX0" fmla="*/ 0 w 2194560"/>
              <a:gd name="connsiteY0" fmla="*/ 1203960 h 1203960"/>
              <a:gd name="connsiteX1" fmla="*/ 240030 w 2194560"/>
              <a:gd name="connsiteY1" fmla="*/ 1197158 h 1203960"/>
              <a:gd name="connsiteX2" fmla="*/ 431800 w 2194560"/>
              <a:gd name="connsiteY2" fmla="*/ 1139703 h 1203960"/>
              <a:gd name="connsiteX3" fmla="*/ 643890 w 2194560"/>
              <a:gd name="connsiteY3" fmla="*/ 971550 h 1203960"/>
              <a:gd name="connsiteX4" fmla="*/ 712470 w 2194560"/>
              <a:gd name="connsiteY4" fmla="*/ 937260 h 1203960"/>
              <a:gd name="connsiteX5" fmla="*/ 781050 w 2194560"/>
              <a:gd name="connsiteY5" fmla="*/ 872490 h 1203960"/>
              <a:gd name="connsiteX6" fmla="*/ 845820 w 2194560"/>
              <a:gd name="connsiteY6" fmla="*/ 788670 h 1203960"/>
              <a:gd name="connsiteX7" fmla="*/ 1123950 w 2194560"/>
              <a:gd name="connsiteY7" fmla="*/ 201930 h 1203960"/>
              <a:gd name="connsiteX8" fmla="*/ 1169670 w 2194560"/>
              <a:gd name="connsiteY8" fmla="*/ 137160 h 1203960"/>
              <a:gd name="connsiteX9" fmla="*/ 1226820 w 2194560"/>
              <a:gd name="connsiteY9" fmla="*/ 68580 h 1203960"/>
              <a:gd name="connsiteX10" fmla="*/ 1314450 w 2194560"/>
              <a:gd name="connsiteY10" fmla="*/ 15240 h 1203960"/>
              <a:gd name="connsiteX11" fmla="*/ 1394460 w 2194560"/>
              <a:gd name="connsiteY11" fmla="*/ 0 h 1203960"/>
              <a:gd name="connsiteX12" fmla="*/ 2194560 w 2194560"/>
              <a:gd name="connsiteY12" fmla="*/ 0 h 1203960"/>
              <a:gd name="connsiteX0" fmla="*/ 0 w 1954530"/>
              <a:gd name="connsiteY0" fmla="*/ 1197158 h 1197158"/>
              <a:gd name="connsiteX1" fmla="*/ 191770 w 1954530"/>
              <a:gd name="connsiteY1" fmla="*/ 1139703 h 1197158"/>
              <a:gd name="connsiteX2" fmla="*/ 403860 w 1954530"/>
              <a:gd name="connsiteY2" fmla="*/ 971550 h 1197158"/>
              <a:gd name="connsiteX3" fmla="*/ 472440 w 1954530"/>
              <a:gd name="connsiteY3" fmla="*/ 937260 h 1197158"/>
              <a:gd name="connsiteX4" fmla="*/ 541020 w 1954530"/>
              <a:gd name="connsiteY4" fmla="*/ 872490 h 1197158"/>
              <a:gd name="connsiteX5" fmla="*/ 605790 w 1954530"/>
              <a:gd name="connsiteY5" fmla="*/ 788670 h 1197158"/>
              <a:gd name="connsiteX6" fmla="*/ 883920 w 1954530"/>
              <a:gd name="connsiteY6" fmla="*/ 201930 h 1197158"/>
              <a:gd name="connsiteX7" fmla="*/ 929640 w 1954530"/>
              <a:gd name="connsiteY7" fmla="*/ 137160 h 1197158"/>
              <a:gd name="connsiteX8" fmla="*/ 986790 w 1954530"/>
              <a:gd name="connsiteY8" fmla="*/ 68580 h 1197158"/>
              <a:gd name="connsiteX9" fmla="*/ 1074420 w 1954530"/>
              <a:gd name="connsiteY9" fmla="*/ 15240 h 1197158"/>
              <a:gd name="connsiteX10" fmla="*/ 1154430 w 1954530"/>
              <a:gd name="connsiteY10" fmla="*/ 0 h 1197158"/>
              <a:gd name="connsiteX11" fmla="*/ 1954530 w 1954530"/>
              <a:gd name="connsiteY11" fmla="*/ 0 h 1197158"/>
              <a:gd name="connsiteX0" fmla="*/ 0 w 1954530"/>
              <a:gd name="connsiteY0" fmla="*/ 1197158 h 1197158"/>
              <a:gd name="connsiteX1" fmla="*/ 191770 w 1954530"/>
              <a:gd name="connsiteY1" fmla="*/ 1139703 h 1197158"/>
              <a:gd name="connsiteX2" fmla="*/ 403860 w 1954530"/>
              <a:gd name="connsiteY2" fmla="*/ 971550 h 1197158"/>
              <a:gd name="connsiteX3" fmla="*/ 472440 w 1954530"/>
              <a:gd name="connsiteY3" fmla="*/ 937260 h 1197158"/>
              <a:gd name="connsiteX4" fmla="*/ 541020 w 1954530"/>
              <a:gd name="connsiteY4" fmla="*/ 872490 h 1197158"/>
              <a:gd name="connsiteX5" fmla="*/ 605790 w 1954530"/>
              <a:gd name="connsiteY5" fmla="*/ 788670 h 1197158"/>
              <a:gd name="connsiteX6" fmla="*/ 883920 w 1954530"/>
              <a:gd name="connsiteY6" fmla="*/ 201930 h 1197158"/>
              <a:gd name="connsiteX7" fmla="*/ 929640 w 1954530"/>
              <a:gd name="connsiteY7" fmla="*/ 137160 h 1197158"/>
              <a:gd name="connsiteX8" fmla="*/ 986790 w 1954530"/>
              <a:gd name="connsiteY8" fmla="*/ 68580 h 1197158"/>
              <a:gd name="connsiteX9" fmla="*/ 1074420 w 1954530"/>
              <a:gd name="connsiteY9" fmla="*/ 15240 h 1197158"/>
              <a:gd name="connsiteX10" fmla="*/ 1154430 w 1954530"/>
              <a:gd name="connsiteY10" fmla="*/ 0 h 1197158"/>
              <a:gd name="connsiteX11" fmla="*/ 1954530 w 1954530"/>
              <a:gd name="connsiteY11" fmla="*/ 0 h 1197158"/>
              <a:gd name="connsiteX0" fmla="*/ 0 w 1954530"/>
              <a:gd name="connsiteY0" fmla="*/ 1197158 h 1197158"/>
              <a:gd name="connsiteX1" fmla="*/ 191770 w 1954530"/>
              <a:gd name="connsiteY1" fmla="*/ 1139703 h 1197158"/>
              <a:gd name="connsiteX2" fmla="*/ 472440 w 1954530"/>
              <a:gd name="connsiteY2" fmla="*/ 937260 h 1197158"/>
              <a:gd name="connsiteX3" fmla="*/ 541020 w 1954530"/>
              <a:gd name="connsiteY3" fmla="*/ 872490 h 1197158"/>
              <a:gd name="connsiteX4" fmla="*/ 605790 w 1954530"/>
              <a:gd name="connsiteY4" fmla="*/ 788670 h 1197158"/>
              <a:gd name="connsiteX5" fmla="*/ 883920 w 1954530"/>
              <a:gd name="connsiteY5" fmla="*/ 201930 h 1197158"/>
              <a:gd name="connsiteX6" fmla="*/ 929640 w 1954530"/>
              <a:gd name="connsiteY6" fmla="*/ 137160 h 1197158"/>
              <a:gd name="connsiteX7" fmla="*/ 986790 w 1954530"/>
              <a:gd name="connsiteY7" fmla="*/ 68580 h 1197158"/>
              <a:gd name="connsiteX8" fmla="*/ 1074420 w 1954530"/>
              <a:gd name="connsiteY8" fmla="*/ 15240 h 1197158"/>
              <a:gd name="connsiteX9" fmla="*/ 1154430 w 1954530"/>
              <a:gd name="connsiteY9" fmla="*/ 0 h 1197158"/>
              <a:gd name="connsiteX10" fmla="*/ 1954530 w 1954530"/>
              <a:gd name="connsiteY10" fmla="*/ 0 h 1197158"/>
              <a:gd name="connsiteX0" fmla="*/ 0 w 1954530"/>
              <a:gd name="connsiteY0" fmla="*/ 1197158 h 1197158"/>
              <a:gd name="connsiteX1" fmla="*/ 191770 w 1954530"/>
              <a:gd name="connsiteY1" fmla="*/ 1139703 h 1197158"/>
              <a:gd name="connsiteX2" fmla="*/ 472440 w 1954530"/>
              <a:gd name="connsiteY2" fmla="*/ 937260 h 1197158"/>
              <a:gd name="connsiteX3" fmla="*/ 605790 w 1954530"/>
              <a:gd name="connsiteY3" fmla="*/ 788670 h 1197158"/>
              <a:gd name="connsiteX4" fmla="*/ 883920 w 1954530"/>
              <a:gd name="connsiteY4" fmla="*/ 201930 h 1197158"/>
              <a:gd name="connsiteX5" fmla="*/ 929640 w 1954530"/>
              <a:gd name="connsiteY5" fmla="*/ 137160 h 1197158"/>
              <a:gd name="connsiteX6" fmla="*/ 986790 w 1954530"/>
              <a:gd name="connsiteY6" fmla="*/ 68580 h 1197158"/>
              <a:gd name="connsiteX7" fmla="*/ 1074420 w 1954530"/>
              <a:gd name="connsiteY7" fmla="*/ 15240 h 1197158"/>
              <a:gd name="connsiteX8" fmla="*/ 1154430 w 1954530"/>
              <a:gd name="connsiteY8" fmla="*/ 0 h 1197158"/>
              <a:gd name="connsiteX9" fmla="*/ 1954530 w 1954530"/>
              <a:gd name="connsiteY9" fmla="*/ 0 h 1197158"/>
              <a:gd name="connsiteX0" fmla="*/ 0 w 1954530"/>
              <a:gd name="connsiteY0" fmla="*/ 1197158 h 1197158"/>
              <a:gd name="connsiteX1" fmla="*/ 0 w 1954530"/>
              <a:gd name="connsiteY1" fmla="*/ 1197158 h 1197158"/>
              <a:gd name="connsiteX2" fmla="*/ 191770 w 1954530"/>
              <a:gd name="connsiteY2" fmla="*/ 1139703 h 1197158"/>
              <a:gd name="connsiteX3" fmla="*/ 472440 w 1954530"/>
              <a:gd name="connsiteY3" fmla="*/ 937260 h 1197158"/>
              <a:gd name="connsiteX4" fmla="*/ 605790 w 1954530"/>
              <a:gd name="connsiteY4" fmla="*/ 788670 h 1197158"/>
              <a:gd name="connsiteX5" fmla="*/ 883920 w 1954530"/>
              <a:gd name="connsiteY5" fmla="*/ 201930 h 1197158"/>
              <a:gd name="connsiteX6" fmla="*/ 929640 w 1954530"/>
              <a:gd name="connsiteY6" fmla="*/ 137160 h 1197158"/>
              <a:gd name="connsiteX7" fmla="*/ 986790 w 1954530"/>
              <a:gd name="connsiteY7" fmla="*/ 68580 h 1197158"/>
              <a:gd name="connsiteX8" fmla="*/ 1074420 w 1954530"/>
              <a:gd name="connsiteY8" fmla="*/ 15240 h 1197158"/>
              <a:gd name="connsiteX9" fmla="*/ 1154430 w 1954530"/>
              <a:gd name="connsiteY9" fmla="*/ 0 h 1197158"/>
              <a:gd name="connsiteX10" fmla="*/ 1954530 w 1954530"/>
              <a:gd name="connsiteY10" fmla="*/ 0 h 1197158"/>
              <a:gd name="connsiteX0" fmla="*/ 0 w 1954530"/>
              <a:gd name="connsiteY0" fmla="*/ 1197158 h 1197158"/>
              <a:gd name="connsiteX1" fmla="*/ 0 w 1954530"/>
              <a:gd name="connsiteY1" fmla="*/ 1197158 h 1197158"/>
              <a:gd name="connsiteX2" fmla="*/ 191770 w 1954530"/>
              <a:gd name="connsiteY2" fmla="*/ 1139703 h 1197158"/>
              <a:gd name="connsiteX3" fmla="*/ 203200 w 1954530"/>
              <a:gd name="connsiteY3" fmla="*/ 1142742 h 1197158"/>
              <a:gd name="connsiteX4" fmla="*/ 472440 w 1954530"/>
              <a:gd name="connsiteY4" fmla="*/ 937260 h 1197158"/>
              <a:gd name="connsiteX5" fmla="*/ 605790 w 1954530"/>
              <a:gd name="connsiteY5" fmla="*/ 788670 h 1197158"/>
              <a:gd name="connsiteX6" fmla="*/ 883920 w 1954530"/>
              <a:gd name="connsiteY6" fmla="*/ 201930 h 1197158"/>
              <a:gd name="connsiteX7" fmla="*/ 929640 w 1954530"/>
              <a:gd name="connsiteY7" fmla="*/ 137160 h 1197158"/>
              <a:gd name="connsiteX8" fmla="*/ 986790 w 1954530"/>
              <a:gd name="connsiteY8" fmla="*/ 68580 h 1197158"/>
              <a:gd name="connsiteX9" fmla="*/ 1074420 w 1954530"/>
              <a:gd name="connsiteY9" fmla="*/ 15240 h 1197158"/>
              <a:gd name="connsiteX10" fmla="*/ 1154430 w 1954530"/>
              <a:gd name="connsiteY10" fmla="*/ 0 h 1197158"/>
              <a:gd name="connsiteX11" fmla="*/ 1954530 w 1954530"/>
              <a:gd name="connsiteY11" fmla="*/ 0 h 119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4530" h="1197158">
                <a:moveTo>
                  <a:pt x="0" y="1197158"/>
                </a:moveTo>
                <a:lnTo>
                  <a:pt x="0" y="1197158"/>
                </a:lnTo>
                <a:lnTo>
                  <a:pt x="191770" y="1139703"/>
                </a:lnTo>
                <a:lnTo>
                  <a:pt x="203200" y="1142742"/>
                </a:lnTo>
                <a:lnTo>
                  <a:pt x="472440" y="937260"/>
                </a:lnTo>
                <a:lnTo>
                  <a:pt x="605790" y="788670"/>
                </a:lnTo>
                <a:lnTo>
                  <a:pt x="883920" y="201930"/>
                </a:lnTo>
                <a:lnTo>
                  <a:pt x="929640" y="137160"/>
                </a:lnTo>
                <a:lnTo>
                  <a:pt x="986790" y="68580"/>
                </a:lnTo>
                <a:lnTo>
                  <a:pt x="1074420" y="15240"/>
                </a:lnTo>
                <a:lnTo>
                  <a:pt x="1154430" y="0"/>
                </a:lnTo>
                <a:lnTo>
                  <a:pt x="195453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Calibri"/>
              <a:ea typeface="+mn-ea"/>
              <a:cs typeface="+mn-cs"/>
            </a:endParaRPr>
          </a:p>
        </p:txBody>
      </p:sp>
      <p:grpSp>
        <p:nvGrpSpPr>
          <p:cNvPr id="96" name="Group 95">
            <a:extLst>
              <a:ext uri="{FF2B5EF4-FFF2-40B4-BE49-F238E27FC236}">
                <a16:creationId xmlns:a16="http://schemas.microsoft.com/office/drawing/2014/main" id="{EB1B54E8-1746-484F-B8EC-8257F8C6F0A5}"/>
              </a:ext>
            </a:extLst>
          </p:cNvPr>
          <p:cNvGrpSpPr/>
          <p:nvPr/>
        </p:nvGrpSpPr>
        <p:grpSpPr>
          <a:xfrm>
            <a:off x="6662420" y="1363349"/>
            <a:ext cx="287020" cy="276999"/>
            <a:chOff x="6459220" y="2938780"/>
            <a:chExt cx="287020" cy="369332"/>
          </a:xfrm>
        </p:grpSpPr>
        <p:sp>
          <p:nvSpPr>
            <p:cNvPr id="97" name="TextBox 96">
              <a:extLst>
                <a:ext uri="{FF2B5EF4-FFF2-40B4-BE49-F238E27FC236}">
                  <a16:creationId xmlns:a16="http://schemas.microsoft.com/office/drawing/2014/main" id="{3483D585-8720-4826-AD4F-FF28A78C6823}"/>
                </a:ext>
              </a:extLst>
            </p:cNvPr>
            <p:cNvSpPr txBox="1"/>
            <p:nvPr/>
          </p:nvSpPr>
          <p:spPr>
            <a:xfrm>
              <a:off x="6459220" y="2938780"/>
              <a:ext cx="287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black"/>
                  </a:solidFill>
                  <a:effectLst/>
                  <a:uLnTx/>
                  <a:uFillTx/>
                  <a:latin typeface="Calibri"/>
                  <a:ea typeface="+mn-ea"/>
                  <a:cs typeface="+mn-cs"/>
                </a:rPr>
                <a:t>1</a:t>
              </a:r>
            </a:p>
          </p:txBody>
        </p:sp>
        <p:sp>
          <p:nvSpPr>
            <p:cNvPr id="98" name="Oval 97">
              <a:extLst>
                <a:ext uri="{FF2B5EF4-FFF2-40B4-BE49-F238E27FC236}">
                  <a16:creationId xmlns:a16="http://schemas.microsoft.com/office/drawing/2014/main" id="{ACEF0071-4DAB-4576-8251-F78AE93B47A5}"/>
                </a:ext>
              </a:extLst>
            </p:cNvPr>
            <p:cNvSpPr/>
            <p:nvPr/>
          </p:nvSpPr>
          <p:spPr>
            <a:xfrm>
              <a:off x="6517640" y="3009053"/>
              <a:ext cx="144000" cy="213360"/>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grpSp>
      <p:grpSp>
        <p:nvGrpSpPr>
          <p:cNvPr id="99" name="Group 94">
            <a:extLst>
              <a:ext uri="{FF2B5EF4-FFF2-40B4-BE49-F238E27FC236}">
                <a16:creationId xmlns:a16="http://schemas.microsoft.com/office/drawing/2014/main" id="{3AD631BC-213E-48DB-A1F9-C444DA591B2C}"/>
              </a:ext>
            </a:extLst>
          </p:cNvPr>
          <p:cNvGrpSpPr/>
          <p:nvPr/>
        </p:nvGrpSpPr>
        <p:grpSpPr>
          <a:xfrm>
            <a:off x="8082280" y="1995809"/>
            <a:ext cx="288000" cy="276999"/>
            <a:chOff x="6459220" y="2938780"/>
            <a:chExt cx="288000" cy="369332"/>
          </a:xfrm>
        </p:grpSpPr>
        <p:sp>
          <p:nvSpPr>
            <p:cNvPr id="100" name="TextBox 99">
              <a:extLst>
                <a:ext uri="{FF2B5EF4-FFF2-40B4-BE49-F238E27FC236}">
                  <a16:creationId xmlns:a16="http://schemas.microsoft.com/office/drawing/2014/main" id="{8D1940BF-E30E-4101-B813-9750655C5DF0}"/>
                </a:ext>
              </a:extLst>
            </p:cNvPr>
            <p:cNvSpPr txBox="1"/>
            <p:nvPr/>
          </p:nvSpPr>
          <p:spPr>
            <a:xfrm>
              <a:off x="6459220" y="2938780"/>
              <a:ext cx="288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black"/>
                  </a:solidFill>
                  <a:effectLst/>
                  <a:uLnTx/>
                  <a:uFillTx/>
                  <a:latin typeface="Calibri"/>
                  <a:ea typeface="+mn-ea"/>
                  <a:cs typeface="+mn-cs"/>
                </a:rPr>
                <a:t>2</a:t>
              </a:r>
            </a:p>
          </p:txBody>
        </p:sp>
        <p:sp>
          <p:nvSpPr>
            <p:cNvPr id="101" name="Oval 100">
              <a:extLst>
                <a:ext uri="{FF2B5EF4-FFF2-40B4-BE49-F238E27FC236}">
                  <a16:creationId xmlns:a16="http://schemas.microsoft.com/office/drawing/2014/main" id="{EECD1B99-1631-4EDC-BCB0-4C3237D7999F}"/>
                </a:ext>
              </a:extLst>
            </p:cNvPr>
            <p:cNvSpPr/>
            <p:nvPr/>
          </p:nvSpPr>
          <p:spPr>
            <a:xfrm>
              <a:off x="6492240" y="3017520"/>
              <a:ext cx="180000" cy="213360"/>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grpSp>
      <p:sp>
        <p:nvSpPr>
          <p:cNvPr id="102" name="TextBox 101">
            <a:extLst>
              <a:ext uri="{FF2B5EF4-FFF2-40B4-BE49-F238E27FC236}">
                <a16:creationId xmlns:a16="http://schemas.microsoft.com/office/drawing/2014/main" id="{3E3167F7-C442-4138-8779-7DCB30EFF351}"/>
              </a:ext>
            </a:extLst>
          </p:cNvPr>
          <p:cNvSpPr txBox="1"/>
          <p:nvPr/>
        </p:nvSpPr>
        <p:spPr>
          <a:xfrm>
            <a:off x="4630420" y="1271905"/>
            <a:ext cx="10998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Elevator speed</a:t>
            </a:r>
          </a:p>
        </p:txBody>
      </p:sp>
      <p:sp>
        <p:nvSpPr>
          <p:cNvPr id="103" name="TextBox 102">
            <a:extLst>
              <a:ext uri="{FF2B5EF4-FFF2-40B4-BE49-F238E27FC236}">
                <a16:creationId xmlns:a16="http://schemas.microsoft.com/office/drawing/2014/main" id="{03169E12-FEE5-4281-8B36-2D3B9EF58B8C}"/>
              </a:ext>
            </a:extLst>
          </p:cNvPr>
          <p:cNvSpPr txBox="1"/>
          <p:nvPr/>
        </p:nvSpPr>
        <p:spPr>
          <a:xfrm>
            <a:off x="4620260" y="2559685"/>
            <a:ext cx="12928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Output frequency</a:t>
            </a:r>
          </a:p>
        </p:txBody>
      </p:sp>
      <p:sp>
        <p:nvSpPr>
          <p:cNvPr id="104" name="Rectangle 103">
            <a:extLst>
              <a:ext uri="{FF2B5EF4-FFF2-40B4-BE49-F238E27FC236}">
                <a16:creationId xmlns:a16="http://schemas.microsoft.com/office/drawing/2014/main" id="{65F125A3-D59B-432C-AE58-0FBFFE1AAF2A}"/>
              </a:ext>
            </a:extLst>
          </p:cNvPr>
          <p:cNvSpPr/>
          <p:nvPr/>
        </p:nvSpPr>
        <p:spPr>
          <a:xfrm>
            <a:off x="4638040" y="4212273"/>
            <a:ext cx="4104640" cy="6858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B5BA2CF2-55A3-4B30-AEC7-376BDC30B55B}"/>
              </a:ext>
            </a:extLst>
          </p:cNvPr>
          <p:cNvSpPr txBox="1"/>
          <p:nvPr/>
        </p:nvSpPr>
        <p:spPr>
          <a:xfrm>
            <a:off x="1943479" y="2726261"/>
            <a:ext cx="11811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a:ln>
                  <a:noFill/>
                </a:ln>
                <a:solidFill>
                  <a:prstClr val="black"/>
                </a:solidFill>
                <a:effectLst/>
                <a:uLnTx/>
                <a:uFillTx/>
                <a:latin typeface="Calibri"/>
                <a:ea typeface="+mn-ea"/>
                <a:cs typeface="+mn-cs"/>
              </a:rPr>
              <a:t>Travel signals</a:t>
            </a:r>
          </a:p>
        </p:txBody>
      </p:sp>
      <p:cxnSp>
        <p:nvCxnSpPr>
          <p:cNvPr id="106" name="Straight Connector 105">
            <a:extLst>
              <a:ext uri="{FF2B5EF4-FFF2-40B4-BE49-F238E27FC236}">
                <a16:creationId xmlns:a16="http://schemas.microsoft.com/office/drawing/2014/main" id="{68978E7A-0287-498D-83E8-CCF6115E3476}"/>
              </a:ext>
            </a:extLst>
          </p:cNvPr>
          <p:cNvCxnSpPr/>
          <p:nvPr/>
        </p:nvCxnSpPr>
        <p:spPr>
          <a:xfrm rot="5400000">
            <a:off x="1967167" y="2581638"/>
            <a:ext cx="422910" cy="1631"/>
          </a:xfrm>
          <a:prstGeom prst="line">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1E51B20-07C2-430C-97CC-26C85F78CDE1}"/>
              </a:ext>
            </a:extLst>
          </p:cNvPr>
          <p:cNvCxnSpPr/>
          <p:nvPr/>
        </p:nvCxnSpPr>
        <p:spPr>
          <a:xfrm rot="5400000">
            <a:off x="2359584" y="2578781"/>
            <a:ext cx="422910" cy="1631"/>
          </a:xfrm>
          <a:prstGeom prst="line">
            <a:avLst/>
          </a:prstGeom>
          <a:ln w="28575">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89EC0D4-D85A-4437-858D-C3A938C91C9E}"/>
              </a:ext>
            </a:extLst>
          </p:cNvPr>
          <p:cNvCxnSpPr/>
          <p:nvPr/>
        </p:nvCxnSpPr>
        <p:spPr>
          <a:xfrm rot="5400000">
            <a:off x="2085975" y="2201686"/>
            <a:ext cx="216575" cy="83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34FD5EC-B0F7-43B3-A37E-2460AD4F5602}"/>
              </a:ext>
            </a:extLst>
          </p:cNvPr>
          <p:cNvCxnSpPr/>
          <p:nvPr/>
        </p:nvCxnSpPr>
        <p:spPr>
          <a:xfrm rot="5400000">
            <a:off x="2473754" y="2198830"/>
            <a:ext cx="216575" cy="83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91E3301C-4D4E-47C4-B6C0-14DD7EF49C27}"/>
              </a:ext>
            </a:extLst>
          </p:cNvPr>
          <p:cNvSpPr txBox="1"/>
          <p:nvPr/>
        </p:nvSpPr>
        <p:spPr>
          <a:xfrm>
            <a:off x="4612640" y="4115118"/>
            <a:ext cx="17703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prstClr val="black"/>
                </a:solidFill>
                <a:effectLst/>
                <a:uLnTx/>
                <a:uFillTx/>
                <a:latin typeface="Calibri"/>
                <a:ea typeface="+mn-ea"/>
                <a:cs typeface="+mn-cs"/>
              </a:rPr>
              <a:t>Base block signal - optional</a:t>
            </a:r>
          </a:p>
        </p:txBody>
      </p:sp>
      <p:cxnSp>
        <p:nvCxnSpPr>
          <p:cNvPr id="111" name="Straight Connector 110">
            <a:extLst>
              <a:ext uri="{FF2B5EF4-FFF2-40B4-BE49-F238E27FC236}">
                <a16:creationId xmlns:a16="http://schemas.microsoft.com/office/drawing/2014/main" id="{C87308C9-EC50-4D98-9983-B41291DCFBB8}"/>
              </a:ext>
            </a:extLst>
          </p:cNvPr>
          <p:cNvCxnSpPr/>
          <p:nvPr/>
        </p:nvCxnSpPr>
        <p:spPr>
          <a:xfrm rot="5400000">
            <a:off x="2228088" y="2581639"/>
            <a:ext cx="422910" cy="1631"/>
          </a:xfrm>
          <a:prstGeom prst="line">
            <a:avLst/>
          </a:prstGeom>
          <a:ln w="28575">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DC3D064-2734-4DAE-A750-D1ED3A56AB96}"/>
              </a:ext>
            </a:extLst>
          </p:cNvPr>
          <p:cNvCxnSpPr/>
          <p:nvPr/>
        </p:nvCxnSpPr>
        <p:spPr>
          <a:xfrm rot="5400000">
            <a:off x="2345450" y="2201689"/>
            <a:ext cx="216575" cy="83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00C9A18A-A3E1-4CC7-894F-A80CAAE98D4C}"/>
              </a:ext>
            </a:extLst>
          </p:cNvPr>
          <p:cNvSpPr txBox="1"/>
          <p:nvPr/>
        </p:nvSpPr>
        <p:spPr>
          <a:xfrm>
            <a:off x="356870" y="1032686"/>
            <a:ext cx="9207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a:ln>
                  <a:noFill/>
                </a:ln>
                <a:solidFill>
                  <a:prstClr val="black"/>
                </a:solidFill>
                <a:effectLst/>
                <a:uLnTx/>
                <a:uFillTx/>
                <a:latin typeface="Calibri"/>
                <a:ea typeface="+mn-ea"/>
                <a:cs typeface="+mn-cs"/>
              </a:rPr>
              <a:t>L1000H</a:t>
            </a:r>
          </a:p>
        </p:txBody>
      </p:sp>
      <p:sp>
        <p:nvSpPr>
          <p:cNvPr id="114" name="TextBox 113">
            <a:extLst>
              <a:ext uri="{FF2B5EF4-FFF2-40B4-BE49-F238E27FC236}">
                <a16:creationId xmlns:a16="http://schemas.microsoft.com/office/drawing/2014/main" id="{DF0750F9-7154-4582-98ED-37A575624E51}"/>
              </a:ext>
            </a:extLst>
          </p:cNvPr>
          <p:cNvSpPr txBox="1"/>
          <p:nvPr/>
        </p:nvSpPr>
        <p:spPr>
          <a:xfrm>
            <a:off x="276860" y="4380717"/>
            <a:ext cx="83527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S1</a:t>
            </a: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 is up travel signal, without S1 elevator will not move.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S4, S5 </a:t>
            </a: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and</a:t>
            </a:r>
            <a:r>
              <a:rPr kumimoji="0" lang="en-GB" sz="1200" b="0" i="0" u="none" strike="noStrike" kern="1200" cap="none" spc="0" normalizeH="0" baseline="0">
                <a:ln>
                  <a:noFill/>
                </a:ln>
                <a:solidFill>
                  <a:srgbClr val="FF0000"/>
                </a:solidFill>
                <a:effectLst/>
                <a:uLnTx/>
                <a:uFillTx/>
                <a:latin typeface="Calibri"/>
                <a:ea typeface="+mn-ea"/>
                <a:cs typeface="+mn-cs"/>
                <a:sym typeface="Wingdings" pitchFamily="2" charset="2"/>
              </a:rPr>
              <a:t> S6 </a:t>
            </a: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are speed selection signals, one of which should be used</a:t>
            </a:r>
            <a:r>
              <a:rPr kumimoji="0" lang="en-GB" sz="1200" b="0" i="0" u="none" strike="noStrike" kern="1200" cap="none" spc="0" normalizeH="0">
                <a:ln>
                  <a:noFill/>
                </a:ln>
                <a:solidFill>
                  <a:prstClr val="black"/>
                </a:solidFill>
                <a:effectLst/>
                <a:uLnTx/>
                <a:uFillTx/>
                <a:latin typeface="Calibri"/>
                <a:ea typeface="+mn-ea"/>
                <a:cs typeface="+mn-cs"/>
                <a:sym typeface="Wingdings" pitchFamily="2" charset="2"/>
              </a:rPr>
              <a:t> together with </a:t>
            </a:r>
            <a:r>
              <a:rPr kumimoji="0" lang="en-GB" sz="1200" b="0" i="0" u="none" strike="noStrike" kern="1200" cap="none" spc="0" normalizeH="0">
                <a:ln>
                  <a:noFill/>
                </a:ln>
                <a:solidFill>
                  <a:srgbClr val="FF0000"/>
                </a:solidFill>
                <a:effectLst/>
                <a:uLnTx/>
                <a:uFillTx/>
                <a:latin typeface="Calibri"/>
                <a:ea typeface="+mn-ea"/>
                <a:cs typeface="+mn-cs"/>
                <a:sym typeface="Wingdings" pitchFamily="2" charset="2"/>
              </a:rPr>
              <a:t>S1</a:t>
            </a:r>
            <a:r>
              <a:rPr kumimoji="0" lang="en-GB" sz="1200" b="0" i="0" u="none" strike="noStrike" kern="1200" cap="none" spc="0" normalizeH="0">
                <a:ln>
                  <a:noFill/>
                </a:ln>
                <a:solidFill>
                  <a:prstClr val="black"/>
                </a:solidFill>
                <a:effectLst/>
                <a:uLnTx/>
                <a:uFillTx/>
                <a:latin typeface="Calibri"/>
                <a:ea typeface="+mn-ea"/>
                <a:cs typeface="+mn-cs"/>
                <a:sym typeface="Wingdings" pitchFamily="2" charset="2"/>
              </a:rPr>
              <a:t> for a travel. </a:t>
            </a:r>
            <a:endPar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a:ln>
                  <a:noFill/>
                </a:ln>
                <a:solidFill>
                  <a:prstClr val="black"/>
                </a:solidFill>
                <a:effectLst/>
                <a:uLnTx/>
                <a:uFillTx/>
                <a:latin typeface="Calibri"/>
                <a:ea typeface="+mn-ea"/>
                <a:cs typeface="+mn-cs"/>
                <a:sym typeface="Wingdings" pitchFamily="2" charset="2"/>
              </a:rPr>
              <a:t>Base block signal is optional. Unless base-block signal is removed by the elevator controller a run cannot occur. </a:t>
            </a:r>
          </a:p>
        </p:txBody>
      </p:sp>
      <p:pic>
        <p:nvPicPr>
          <p:cNvPr id="115" name="Picture 114">
            <a:extLst>
              <a:ext uri="{FF2B5EF4-FFF2-40B4-BE49-F238E27FC236}">
                <a16:creationId xmlns:a16="http://schemas.microsoft.com/office/drawing/2014/main" id="{5A731310-ED3D-49E6-A17A-54E50588FA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712" b="11692"/>
          <a:stretch/>
        </p:blipFill>
        <p:spPr>
          <a:xfrm>
            <a:off x="41190" y="2623755"/>
            <a:ext cx="1999536" cy="1665336"/>
          </a:xfrm>
          <a:prstGeom prst="rect">
            <a:avLst/>
          </a:prstGeom>
        </p:spPr>
      </p:pic>
      <p:sp>
        <p:nvSpPr>
          <p:cNvPr id="117" name="Rectangle 116">
            <a:extLst>
              <a:ext uri="{FF2B5EF4-FFF2-40B4-BE49-F238E27FC236}">
                <a16:creationId xmlns:a16="http://schemas.microsoft.com/office/drawing/2014/main" id="{1CC99033-C2EF-4B00-9BCC-BE83BF7E4017}"/>
              </a:ext>
            </a:extLst>
          </p:cNvPr>
          <p:cNvSpPr/>
          <p:nvPr/>
        </p:nvSpPr>
        <p:spPr>
          <a:xfrm>
            <a:off x="42976" y="2839637"/>
            <a:ext cx="999768" cy="1476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470277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Bottom)">
                                      <p:cBhvr>
                                        <p:cTn id="7" dur="500"/>
                                        <p:tgtEl>
                                          <p:spTgt spid="106"/>
                                        </p:tgtEl>
                                      </p:cBhvr>
                                    </p:animEffect>
                                  </p:childTnLst>
                                </p:cTn>
                              </p:par>
                              <p:par>
                                <p:cTn id="8" presetID="12" presetClass="entr" presetSubtype="4"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slide(fromBottom)">
                                      <p:cBhvr>
                                        <p:cTn id="10" dur="500"/>
                                        <p:tgtEl>
                                          <p:spTgt spid="107"/>
                                        </p:tgtEl>
                                      </p:cBhvr>
                                    </p:animEffect>
                                  </p:childTnLst>
                                </p:cTn>
                              </p:par>
                            </p:childTnLst>
                          </p:cTn>
                        </p:par>
                        <p:par>
                          <p:cTn id="11" fill="hold">
                            <p:stCondLst>
                              <p:cond delay="500"/>
                            </p:stCondLst>
                            <p:childTnLst>
                              <p:par>
                                <p:cTn id="12" presetID="5" presetClass="entr" presetSubtype="10" fill="hold" grpId="0" nodeType="afterEffect">
                                  <p:stCondLst>
                                    <p:cond delay="0"/>
                                  </p:stCondLst>
                                  <p:iterate type="lt">
                                    <p:tmPct val="0"/>
                                  </p:iterate>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checkerboard(across)">
                                      <p:cBhvr>
                                        <p:cTn id="14" dur="500"/>
                                        <p:tgtEl>
                                          <p:spTgt spid="25">
                                            <p:txEl>
                                              <p:pRg st="0" end="0"/>
                                            </p:txEl>
                                          </p:spTgt>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strips(downRight)">
                                      <p:cBhvr>
                                        <p:cTn id="18" dur="2000"/>
                                        <p:tgtEl>
                                          <p:spTgt spid="56"/>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strips(downRight)">
                                      <p:cBhvr>
                                        <p:cTn id="21" dur="2000"/>
                                        <p:tgtEl>
                                          <p:spTgt spid="55"/>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strips(downRight)">
                                      <p:cBhvr>
                                        <p:cTn id="24" dur="2000"/>
                                        <p:tgtEl>
                                          <p:spTgt spid="58"/>
                                        </p:tgtEl>
                                      </p:cBhvr>
                                    </p:animEffect>
                                  </p:childTnLst>
                                </p:cTn>
                              </p:par>
                            </p:childTnLst>
                          </p:cTn>
                        </p:par>
                        <p:par>
                          <p:cTn id="25" fill="hold">
                            <p:stCondLst>
                              <p:cond delay="3000"/>
                            </p:stCondLst>
                            <p:childTnLst>
                              <p:par>
                                <p:cTn id="26" presetID="22" presetClass="entr" presetSubtype="4" fill="hold" grpId="0" nodeType="afterEffect">
                                  <p:stCondLst>
                                    <p:cond delay="50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3000"/>
                                        <p:tgtEl>
                                          <p:spTgt spid="54"/>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95"/>
                                        </p:tgtEl>
                                        <p:attrNameLst>
                                          <p:attrName>style.visibility</p:attrName>
                                        </p:attrNameLst>
                                      </p:cBhvr>
                                      <p:to>
                                        <p:strVal val="visible"/>
                                      </p:to>
                                    </p:set>
                                    <p:animEffect transition="in" filter="wipe(down)">
                                      <p:cBhvr>
                                        <p:cTn id="31" dur="3000"/>
                                        <p:tgtEl>
                                          <p:spTgt spid="9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07"/>
                                        </p:tgtEl>
                                      </p:cBhvr>
                                    </p:animEffect>
                                    <p:set>
                                      <p:cBhvr>
                                        <p:cTn id="36" dur="1" fill="hold">
                                          <p:stCondLst>
                                            <p:cond delay="499"/>
                                          </p:stCondLst>
                                        </p:cTn>
                                        <p:tgtEl>
                                          <p:spTgt spid="107"/>
                                        </p:tgtEl>
                                        <p:attrNameLst>
                                          <p:attrName>style.visibility</p:attrName>
                                        </p:attrNameLst>
                                      </p:cBhvr>
                                      <p:to>
                                        <p:strVal val="hidden"/>
                                      </p:to>
                                    </p:set>
                                  </p:childTnLst>
                                </p:cTn>
                              </p:par>
                              <p:par>
                                <p:cTn id="37" presetID="18" presetClass="exit" presetSubtype="6" fill="hold" grpId="1" nodeType="withEffect">
                                  <p:stCondLst>
                                    <p:cond delay="2000"/>
                                  </p:stCondLst>
                                  <p:childTnLst>
                                    <p:animEffect transition="out" filter="strips(downRight)">
                                      <p:cBhvr>
                                        <p:cTn id="38" dur="500"/>
                                        <p:tgtEl>
                                          <p:spTgt spid="56"/>
                                        </p:tgtEl>
                                      </p:cBhvr>
                                    </p:animEffect>
                                    <p:set>
                                      <p:cBhvr>
                                        <p:cTn id="39" dur="1" fill="hold">
                                          <p:stCondLst>
                                            <p:cond delay="499"/>
                                          </p:stCondLst>
                                        </p:cTn>
                                        <p:tgtEl>
                                          <p:spTgt spid="56"/>
                                        </p:tgtEl>
                                        <p:attrNameLst>
                                          <p:attrName>style.visibility</p:attrName>
                                        </p:attrNameLst>
                                      </p:cBhvr>
                                      <p:to>
                                        <p:strVal val="hidden"/>
                                      </p:to>
                                    </p:set>
                                  </p:childTnLst>
                                </p:cTn>
                              </p:par>
                            </p:childTnLst>
                          </p:cTn>
                        </p:par>
                        <p:par>
                          <p:cTn id="40" fill="hold">
                            <p:stCondLst>
                              <p:cond delay="2500"/>
                            </p:stCondLst>
                            <p:childTnLst>
                              <p:par>
                                <p:cTn id="41" presetID="22" presetClass="entr" presetSubtype="8" fill="hold" nodeType="afterEffect">
                                  <p:stCondLst>
                                    <p:cond delay="50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3000"/>
                                        <p:tgtEl>
                                          <p:spTgt spid="36"/>
                                        </p:tgtEl>
                                      </p:cBhvr>
                                    </p:animEffect>
                                  </p:childTnLst>
                                </p:cTn>
                              </p:par>
                              <p:par>
                                <p:cTn id="44" presetID="22" presetClass="entr" presetSubtype="8" fill="hold" nodeType="withEffect">
                                  <p:stCondLst>
                                    <p:cond delay="500"/>
                                  </p:stCondLst>
                                  <p:childTnLst>
                                    <p:set>
                                      <p:cBhvr>
                                        <p:cTn id="45" dur="1" fill="hold">
                                          <p:stCondLst>
                                            <p:cond delay="0"/>
                                          </p:stCondLst>
                                        </p:cTn>
                                        <p:tgtEl>
                                          <p:spTgt spid="81"/>
                                        </p:tgtEl>
                                        <p:attrNameLst>
                                          <p:attrName>style.visibility</p:attrName>
                                        </p:attrNameLst>
                                      </p:cBhvr>
                                      <p:to>
                                        <p:strVal val="visible"/>
                                      </p:to>
                                    </p:set>
                                    <p:animEffect transition="in" filter="wipe(left)">
                                      <p:cBhvr>
                                        <p:cTn id="46" dur="30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106"/>
                                        </p:tgtEl>
                                      </p:cBhvr>
                                    </p:animEffect>
                                    <p:set>
                                      <p:cBhvr>
                                        <p:cTn id="51" dur="1" fill="hold">
                                          <p:stCondLst>
                                            <p:cond delay="499"/>
                                          </p:stCondLst>
                                        </p:cTn>
                                        <p:tgtEl>
                                          <p:spTgt spid="106"/>
                                        </p:tgtEl>
                                        <p:attrNameLst>
                                          <p:attrName>style.visibility</p:attrName>
                                        </p:attrNameLst>
                                      </p:cBhvr>
                                      <p:to>
                                        <p:strVal val="hidden"/>
                                      </p:to>
                                    </p:set>
                                  </p:childTnLst>
                                </p:cTn>
                              </p:par>
                              <p:par>
                                <p:cTn id="52" presetID="18" presetClass="exit" presetSubtype="6" fill="hold" grpId="1" nodeType="withEffect">
                                  <p:stCondLst>
                                    <p:cond delay="2000"/>
                                  </p:stCondLst>
                                  <p:childTnLst>
                                    <p:animEffect transition="out" filter="strips(downRight)">
                                      <p:cBhvr>
                                        <p:cTn id="53" dur="500"/>
                                        <p:tgtEl>
                                          <p:spTgt spid="55"/>
                                        </p:tgtEl>
                                      </p:cBhvr>
                                    </p:animEffect>
                                    <p:set>
                                      <p:cBhvr>
                                        <p:cTn id="54" dur="1" fill="hold">
                                          <p:stCondLst>
                                            <p:cond delay="499"/>
                                          </p:stCondLst>
                                        </p:cTn>
                                        <p:tgtEl>
                                          <p:spTgt spid="55"/>
                                        </p:tgtEl>
                                        <p:attrNameLst>
                                          <p:attrName>style.visibility</p:attrName>
                                        </p:attrNameLst>
                                      </p:cBhvr>
                                      <p:to>
                                        <p:strVal val="hidden"/>
                                      </p:to>
                                    </p:set>
                                  </p:childTnLst>
                                </p:cTn>
                              </p:par>
                            </p:childTnLst>
                          </p:cTn>
                        </p:par>
                        <p:par>
                          <p:cTn id="55" fill="hold">
                            <p:stCondLst>
                              <p:cond delay="2500"/>
                            </p:stCondLst>
                            <p:childTnLst>
                              <p:par>
                                <p:cTn id="56" presetID="18" presetClass="entr" presetSubtype="6"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strips(downRight)">
                                      <p:cBhvr>
                                        <p:cTn id="58" dur="2000"/>
                                        <p:tgtEl>
                                          <p:spTgt spid="53"/>
                                        </p:tgtEl>
                                      </p:cBhvr>
                                    </p:animEffect>
                                  </p:childTnLst>
                                </p:cTn>
                              </p:par>
                              <p:par>
                                <p:cTn id="59" presetID="18" presetClass="entr" presetSubtype="6" fill="hold" grpId="0" nodeType="withEffect">
                                  <p:stCondLst>
                                    <p:cond delay="500"/>
                                  </p:stCondLst>
                                  <p:childTnLst>
                                    <p:set>
                                      <p:cBhvr>
                                        <p:cTn id="60" dur="1" fill="hold">
                                          <p:stCondLst>
                                            <p:cond delay="0"/>
                                          </p:stCondLst>
                                        </p:cTn>
                                        <p:tgtEl>
                                          <p:spTgt spid="94"/>
                                        </p:tgtEl>
                                        <p:attrNameLst>
                                          <p:attrName>style.visibility</p:attrName>
                                        </p:attrNameLst>
                                      </p:cBhvr>
                                      <p:to>
                                        <p:strVal val="visible"/>
                                      </p:to>
                                    </p:set>
                                    <p:animEffect transition="in" filter="strips(downRight)">
                                      <p:cBhvr>
                                        <p:cTn id="61" dur="2000"/>
                                        <p:tgtEl>
                                          <p:spTgt spid="94"/>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xit" presetSubtype="6" fill="hold" grpId="1" nodeType="clickEffect">
                                  <p:stCondLst>
                                    <p:cond delay="0"/>
                                  </p:stCondLst>
                                  <p:childTnLst>
                                    <p:animEffect transition="out" filter="strips(downRight)">
                                      <p:cBhvr>
                                        <p:cTn id="65" dur="500"/>
                                        <p:tgtEl>
                                          <p:spTgt spid="58"/>
                                        </p:tgtEl>
                                      </p:cBhvr>
                                    </p:animEffect>
                                    <p:set>
                                      <p:cBhvr>
                                        <p:cTn id="66" dur="1" fill="hold">
                                          <p:stCondLst>
                                            <p:cond delay="499"/>
                                          </p:stCondLst>
                                        </p:cTn>
                                        <p:tgtEl>
                                          <p:spTgt spid="58"/>
                                        </p:tgtEl>
                                        <p:attrNameLst>
                                          <p:attrName>style.visibility</p:attrName>
                                        </p:attrNameLst>
                                      </p:cBhvr>
                                      <p:to>
                                        <p:strVal val="hidden"/>
                                      </p:to>
                                    </p:set>
                                  </p:childTnLst>
                                </p:cTn>
                              </p:par>
                            </p:childTnLst>
                          </p:cTn>
                        </p:par>
                        <p:par>
                          <p:cTn id="67" fill="hold">
                            <p:stCondLst>
                              <p:cond delay="500"/>
                            </p:stCondLst>
                            <p:childTnLst>
                              <p:par>
                                <p:cTn id="68" presetID="3" presetClass="entr" presetSubtype="10" fill="hold" grpId="0" nodeType="after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blinds(horizontal)">
                                      <p:cBhvr>
                                        <p:cTn id="70" dur="500"/>
                                        <p:tgtEl>
                                          <p:spTgt spid="110"/>
                                        </p:tgtEl>
                                      </p:cBhvr>
                                    </p:animEffect>
                                  </p:childTnLst>
                                </p:cTn>
                              </p:par>
                              <p:par>
                                <p:cTn id="71" presetID="18" presetClass="entr" presetSubtype="6"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animEffect transition="in" filter="strips(downRight)">
                                      <p:cBhvr>
                                        <p:cTn id="73" dur="2000"/>
                                        <p:tgtEl>
                                          <p:spTgt spid="104"/>
                                        </p:tgtEl>
                                      </p:cBhvr>
                                    </p:animEffect>
                                  </p:childTnLst>
                                </p:cTn>
                              </p:par>
                              <p:par>
                                <p:cTn id="74" presetID="12" presetClass="entr" presetSubtype="4" fill="hold" nodeType="withEffect">
                                  <p:stCondLst>
                                    <p:cond delay="0"/>
                                  </p:stCondLst>
                                  <p:childTnLst>
                                    <p:set>
                                      <p:cBhvr>
                                        <p:cTn id="75" dur="1" fill="hold">
                                          <p:stCondLst>
                                            <p:cond delay="0"/>
                                          </p:stCondLst>
                                        </p:cTn>
                                        <p:tgtEl>
                                          <p:spTgt spid="111"/>
                                        </p:tgtEl>
                                        <p:attrNameLst>
                                          <p:attrName>style.visibility</p:attrName>
                                        </p:attrNameLst>
                                      </p:cBhvr>
                                      <p:to>
                                        <p:strVal val="visible"/>
                                      </p:to>
                                    </p:set>
                                    <p:animEffect transition="in" filter="slide(fromBottom)">
                                      <p:cBhvr>
                                        <p:cTn id="76" dur="500"/>
                                        <p:tgtEl>
                                          <p:spTgt spid="111"/>
                                        </p:tgtEl>
                                      </p:cBhvr>
                                    </p:animEffect>
                                  </p:childTnLst>
                                </p:cTn>
                              </p:par>
                            </p:childTnLst>
                          </p:cTn>
                        </p:par>
                        <p:par>
                          <p:cTn id="77" fill="hold">
                            <p:stCondLst>
                              <p:cond delay="2500"/>
                            </p:stCondLst>
                            <p:childTnLst>
                              <p:par>
                                <p:cTn id="78" presetID="5" presetClass="entr" presetSubtype="10" fill="hold" grpId="0" nodeType="afterEffect">
                                  <p:stCondLst>
                                    <p:cond delay="0"/>
                                  </p:stCondLst>
                                  <p:childTnLst>
                                    <p:set>
                                      <p:cBhvr>
                                        <p:cTn id="79" dur="1" fill="hold">
                                          <p:stCondLst>
                                            <p:cond delay="0"/>
                                          </p:stCondLst>
                                        </p:cTn>
                                        <p:tgtEl>
                                          <p:spTgt spid="25">
                                            <p:txEl>
                                              <p:pRg st="1" end="1"/>
                                            </p:txEl>
                                          </p:spTgt>
                                        </p:tgtEl>
                                        <p:attrNameLst>
                                          <p:attrName>style.visibility</p:attrName>
                                        </p:attrNameLst>
                                      </p:cBhvr>
                                      <p:to>
                                        <p:strVal val="visible"/>
                                      </p:to>
                                    </p:set>
                                    <p:animEffect transition="in" filter="checkerboard(across)">
                                      <p:cBhvr>
                                        <p:cTn id="80" dur="500"/>
                                        <p:tgtEl>
                                          <p:spTgt spid="25">
                                            <p:txEl>
                                              <p:pRg st="1" end="1"/>
                                            </p:txEl>
                                          </p:spTgt>
                                        </p:tgtEl>
                                      </p:cBhvr>
                                    </p:animEffect>
                                  </p:childTnLst>
                                </p:cTn>
                              </p:par>
                            </p:childTnLst>
                          </p:cTn>
                        </p:par>
                        <p:par>
                          <p:cTn id="81" fill="hold">
                            <p:stCondLst>
                              <p:cond delay="3000"/>
                            </p:stCondLst>
                            <p:childTnLst>
                              <p:par>
                                <p:cTn id="82" presetID="5" presetClass="entr" presetSubtype="10" fill="hold" grpId="0" nodeType="afterEffect">
                                  <p:stCondLst>
                                    <p:cond delay="0"/>
                                  </p:stCondLst>
                                  <p:childTnLst>
                                    <p:set>
                                      <p:cBhvr>
                                        <p:cTn id="83" dur="1" fill="hold">
                                          <p:stCondLst>
                                            <p:cond delay="0"/>
                                          </p:stCondLst>
                                        </p:cTn>
                                        <p:tgtEl>
                                          <p:spTgt spid="25">
                                            <p:txEl>
                                              <p:pRg st="2" end="2"/>
                                            </p:txEl>
                                          </p:spTgt>
                                        </p:tgtEl>
                                        <p:attrNameLst>
                                          <p:attrName>style.visibility</p:attrName>
                                        </p:attrNameLst>
                                      </p:cBhvr>
                                      <p:to>
                                        <p:strVal val="visible"/>
                                      </p:to>
                                    </p:set>
                                    <p:animEffect transition="in" filter="checkerboard(across)">
                                      <p:cBhvr>
                                        <p:cTn id="84" dur="500"/>
                                        <p:tgtEl>
                                          <p:spTgt spid="25">
                                            <p:txEl>
                                              <p:pRg st="2" end="2"/>
                                            </p:txEl>
                                          </p:spTgt>
                                        </p:tgtEl>
                                      </p:cBhvr>
                                    </p:animEffect>
                                  </p:childTnLst>
                                </p:cTn>
                              </p:par>
                            </p:childTnLst>
                          </p:cTn>
                        </p:par>
                        <p:par>
                          <p:cTn id="85" fill="hold">
                            <p:stCondLst>
                              <p:cond delay="3500"/>
                            </p:stCondLst>
                            <p:childTnLst>
                              <p:par>
                                <p:cTn id="86" presetID="5" presetClass="entr" presetSubtype="10" fill="hold" grpId="0" nodeType="afterEffect">
                                  <p:stCondLst>
                                    <p:cond delay="0"/>
                                  </p:stCondLst>
                                  <p:childTnLst>
                                    <p:set>
                                      <p:cBhvr>
                                        <p:cTn id="87" dur="1" fill="hold">
                                          <p:stCondLst>
                                            <p:cond delay="0"/>
                                          </p:stCondLst>
                                        </p:cTn>
                                        <p:tgtEl>
                                          <p:spTgt spid="25">
                                            <p:txEl>
                                              <p:pRg st="3" end="3"/>
                                            </p:txEl>
                                          </p:spTgt>
                                        </p:tgtEl>
                                        <p:attrNameLst>
                                          <p:attrName>style.visibility</p:attrName>
                                        </p:attrNameLst>
                                      </p:cBhvr>
                                      <p:to>
                                        <p:strVal val="visible"/>
                                      </p:to>
                                    </p:set>
                                    <p:animEffect transition="in" filter="checkerboard(across)">
                                      <p:cBhvr>
                                        <p:cTn id="88" dur="500"/>
                                        <p:tgtEl>
                                          <p:spTgt spid="25">
                                            <p:txEl>
                                              <p:pRg st="3" end="3"/>
                                            </p:txEl>
                                          </p:spTgt>
                                        </p:tgtEl>
                                      </p:cBhvr>
                                    </p:animEffect>
                                  </p:childTnLst>
                                </p:cTn>
                              </p:par>
                            </p:childTnLst>
                          </p:cTn>
                        </p:par>
                        <p:par>
                          <p:cTn id="89" fill="hold">
                            <p:stCondLst>
                              <p:cond delay="4000"/>
                            </p:stCondLst>
                            <p:childTnLst>
                              <p:par>
                                <p:cTn id="90" presetID="2" presetClass="entr" presetSubtype="4" fill="hold" grpId="0" nodeType="afterEffect">
                                  <p:stCondLst>
                                    <p:cond delay="500"/>
                                  </p:stCondLst>
                                  <p:childTnLst>
                                    <p:set>
                                      <p:cBhvr>
                                        <p:cTn id="91" dur="1" fill="hold">
                                          <p:stCondLst>
                                            <p:cond delay="0"/>
                                          </p:stCondLst>
                                        </p:cTn>
                                        <p:tgtEl>
                                          <p:spTgt spid="114"/>
                                        </p:tgtEl>
                                        <p:attrNameLst>
                                          <p:attrName>style.visibility</p:attrName>
                                        </p:attrNameLst>
                                      </p:cBhvr>
                                      <p:to>
                                        <p:strVal val="visible"/>
                                      </p:to>
                                    </p:set>
                                    <p:anim calcmode="lin" valueType="num">
                                      <p:cBhvr additive="base">
                                        <p:cTn id="92" dur="500" fill="hold"/>
                                        <p:tgtEl>
                                          <p:spTgt spid="114"/>
                                        </p:tgtEl>
                                        <p:attrNameLst>
                                          <p:attrName>ppt_x</p:attrName>
                                        </p:attrNameLst>
                                      </p:cBhvr>
                                      <p:tavLst>
                                        <p:tav tm="0">
                                          <p:val>
                                            <p:strVal val="#ppt_x"/>
                                          </p:val>
                                        </p:tav>
                                        <p:tav tm="100000">
                                          <p:val>
                                            <p:strVal val="#ppt_x"/>
                                          </p:val>
                                        </p:tav>
                                      </p:tavLst>
                                    </p:anim>
                                    <p:anim calcmode="lin" valueType="num">
                                      <p:cBhvr additive="base">
                                        <p:cTn id="93"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allAtOnce"/>
      <p:bldP spid="53" grpId="0" uiExpand="1" animBg="1"/>
      <p:bldP spid="54" grpId="0" animBg="1"/>
      <p:bldP spid="55" grpId="0" uiExpand="1" animBg="1"/>
      <p:bldP spid="55" grpId="1" uiExpand="1" animBg="1"/>
      <p:bldP spid="56" grpId="0" uiExpand="1" animBg="1"/>
      <p:bldP spid="56" grpId="1" uiExpand="1" animBg="1"/>
      <p:bldP spid="58" grpId="0" uiExpand="1" animBg="1"/>
      <p:bldP spid="58" grpId="1" uiExpand="1" animBg="1"/>
      <p:bldP spid="94" grpId="0" uiExpand="1" animBg="1"/>
      <p:bldP spid="95" grpId="0" animBg="1"/>
      <p:bldP spid="104" grpId="0" uiExpand="1" animBg="1"/>
      <p:bldP spid="110" grpId="0" uiExpand="1"/>
      <p:bldP spid="1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1236</Words>
  <Application>Microsoft Office PowerPoint</Application>
  <PresentationFormat>On-screen Show (16:9)</PresentationFormat>
  <Paragraphs>213</Paragraphs>
  <Slides>13</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Courier New</vt:lpstr>
      <vt:lpstr>Museo Sans 700</vt:lpstr>
      <vt:lpstr>Times New Roman</vt:lpstr>
      <vt:lpstr>Office Theme</vt:lpstr>
      <vt:lpstr>3_Office Theme</vt:lpstr>
      <vt:lpstr>1_Office Theme</vt:lpstr>
      <vt:lpstr>EV4 Wiring  by K. Ferhat Celik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Mehta</dc:creator>
  <cp:lastModifiedBy>K. Ferhat Celik</cp:lastModifiedBy>
  <cp:revision>623</cp:revision>
  <cp:lastPrinted>2020-05-27T15:41:37Z</cp:lastPrinted>
  <dcterms:created xsi:type="dcterms:W3CDTF">2015-07-09T07:43:31Z</dcterms:created>
  <dcterms:modified xsi:type="dcterms:W3CDTF">2021-03-02T12:22:22Z</dcterms:modified>
</cp:coreProperties>
</file>